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55"/>
  </p:notesMasterIdLst>
  <p:sldIdLst>
    <p:sldId id="256" r:id="rId2"/>
    <p:sldId id="258" r:id="rId3"/>
    <p:sldId id="259" r:id="rId4"/>
    <p:sldId id="261" r:id="rId5"/>
    <p:sldId id="309" r:id="rId6"/>
    <p:sldId id="305" r:id="rId7"/>
    <p:sldId id="306" r:id="rId8"/>
    <p:sldId id="307" r:id="rId9"/>
    <p:sldId id="262" r:id="rId10"/>
    <p:sldId id="358" r:id="rId11"/>
    <p:sldId id="356" r:id="rId12"/>
    <p:sldId id="319" r:id="rId13"/>
    <p:sldId id="355" r:id="rId14"/>
    <p:sldId id="320" r:id="rId15"/>
    <p:sldId id="321" r:id="rId16"/>
    <p:sldId id="357" r:id="rId17"/>
    <p:sldId id="314" r:id="rId18"/>
    <p:sldId id="359" r:id="rId19"/>
    <p:sldId id="322" r:id="rId20"/>
    <p:sldId id="323" r:id="rId21"/>
    <p:sldId id="324" r:id="rId22"/>
    <p:sldId id="317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6" r:id="rId32"/>
    <p:sldId id="360" r:id="rId33"/>
    <p:sldId id="337" r:id="rId34"/>
    <p:sldId id="339" r:id="rId35"/>
    <p:sldId id="338" r:id="rId36"/>
    <p:sldId id="361" r:id="rId37"/>
    <p:sldId id="340" r:id="rId38"/>
    <p:sldId id="362" r:id="rId39"/>
    <p:sldId id="363" r:id="rId40"/>
    <p:sldId id="341" r:id="rId41"/>
    <p:sldId id="342" r:id="rId42"/>
    <p:sldId id="364" r:id="rId43"/>
    <p:sldId id="365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3" r:id="rId52"/>
    <p:sldId id="354" r:id="rId53"/>
    <p:sldId id="283" r:id="rId54"/>
  </p:sldIdLst>
  <p:sldSz cx="9144000" cy="5143500" type="screen16x9"/>
  <p:notesSz cx="6858000" cy="9144000"/>
  <p:embeddedFontLst>
    <p:embeddedFont>
      <p:font typeface="Catamaran" panose="020B0604020202020204" charset="0"/>
      <p:regular r:id="rId56"/>
      <p:bold r:id="rId57"/>
    </p:embeddedFont>
    <p:embeddedFont>
      <p:font typeface="Catamaran Medium" panose="020B0604020202020204" charset="0"/>
      <p:regular r:id="rId58"/>
      <p:bold r:id="rId59"/>
    </p:embeddedFont>
    <p:embeddedFont>
      <p:font typeface="Catamaran SemiBold" panose="020B0604020202020204" charset="0"/>
      <p:regular r:id="rId60"/>
      <p:bold r:id="rId61"/>
    </p:embeddedFont>
    <p:embeddedFont>
      <p:font typeface="Raleway Medium" pitchFamily="2" charset="0"/>
      <p:regular r:id="rId62"/>
      <p:bold r:id="rId63"/>
      <p:italic r:id="rId64"/>
      <p:boldItalic r:id="rId65"/>
    </p:embeddedFont>
    <p:embeddedFont>
      <p:font typeface="Russo One" panose="020B0604020202020204" charset="0"/>
      <p:regular r:id="rId66"/>
    </p:embeddedFont>
    <p:embeddedFont>
      <p:font typeface="Unna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4E2F92-18FA-4940-997B-B2B1B10DE7E1}">
  <a:tblStyle styleId="{694E2F92-18FA-4940-997B-B2B1B10DE7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1434886b7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1434886b7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684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g1195880115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2" name="Google Shape;3572;g1195880115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18d0ada648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18d0ada648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279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187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95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1432e389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1432e389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6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ypto Mining Project Proposal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58875"/>
            <a:ext cx="40533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9050" y="3713700"/>
            <a:ext cx="3466500" cy="41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 flipH="1">
            <a:off x="4766517" y="-72583"/>
            <a:ext cx="4497070" cy="5216035"/>
            <a:chOff x="5082600" y="539500"/>
            <a:chExt cx="3437076" cy="3986575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8;p2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Google Shape;62;p2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4"/>
          <p:cNvSpPr txBox="1">
            <a:spLocks noGrp="1"/>
          </p:cNvSpPr>
          <p:nvPr>
            <p:ph type="title"/>
          </p:nvPr>
        </p:nvSpPr>
        <p:spPr>
          <a:xfrm>
            <a:off x="4000800" y="802675"/>
            <a:ext cx="3885600" cy="10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60" name="Google Shape;1360;p34"/>
          <p:cNvSpPr txBox="1">
            <a:spLocks noGrp="1"/>
          </p:cNvSpPr>
          <p:nvPr>
            <p:ph type="subTitle" idx="1"/>
          </p:nvPr>
        </p:nvSpPr>
        <p:spPr>
          <a:xfrm>
            <a:off x="4000800" y="1833175"/>
            <a:ext cx="3885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61" name="Google Shape;1361;p34"/>
          <p:cNvSpPr txBox="1">
            <a:spLocks noGrp="1"/>
          </p:cNvSpPr>
          <p:nvPr>
            <p:ph type="subTitle" idx="2"/>
          </p:nvPr>
        </p:nvSpPr>
        <p:spPr>
          <a:xfrm>
            <a:off x="4000800" y="4301550"/>
            <a:ext cx="38856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62" name="Google Shape;1362;p34"/>
          <p:cNvSpPr txBox="1"/>
          <p:nvPr/>
        </p:nvSpPr>
        <p:spPr>
          <a:xfrm>
            <a:off x="4000800" y="3588700"/>
            <a:ext cx="3885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63" name="Google Shape;1363;p34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10800000" flipH="1">
            <a:off x="-204500" y="-3980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4" name="Google Shape;1364;p34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1365" name="Google Shape;1365;p34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366" name="Google Shape;1366;p34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367" name="Google Shape;1367;p34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34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34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34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34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34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34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34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34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34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34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34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34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34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34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34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34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4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4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34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34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34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34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34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34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34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34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4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4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4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4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4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4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34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4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4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4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4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4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4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4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410" name="Google Shape;1410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4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13" name="Google Shape;1413;p34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35"/>
          <p:cNvGrpSpPr/>
          <p:nvPr/>
        </p:nvGrpSpPr>
        <p:grpSpPr>
          <a:xfrm rot="-5400000">
            <a:off x="6286467" y="917654"/>
            <a:ext cx="4497070" cy="2884760"/>
            <a:chOff x="5880542" y="-2979471"/>
            <a:chExt cx="4497070" cy="2884760"/>
          </a:xfrm>
        </p:grpSpPr>
        <p:sp>
          <p:nvSpPr>
            <p:cNvPr id="1416" name="Google Shape;1416;p35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5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5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5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66" name="Google Shape;66;p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67" name="Google Shape;67;p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" name="Google Shape;109;p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10" name="Google Shape;110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" name="Google Shape;113;p3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4026475" y="1213825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4026475" y="3315125"/>
            <a:ext cx="4404300" cy="46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 idx="2" hasCustomPrompt="1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>
            <a:spLocks noGrp="1"/>
          </p:cNvSpPr>
          <p:nvPr>
            <p:ph type="title"/>
          </p:nvPr>
        </p:nvSpPr>
        <p:spPr>
          <a:xfrm>
            <a:off x="4316675" y="1578513"/>
            <a:ext cx="376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7"/>
          <p:cNvSpPr txBox="1">
            <a:spLocks noGrp="1"/>
          </p:cNvSpPr>
          <p:nvPr>
            <p:ph type="body" idx="1"/>
          </p:nvPr>
        </p:nvSpPr>
        <p:spPr>
          <a:xfrm>
            <a:off x="4328225" y="2248888"/>
            <a:ext cx="37428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99" name="Google Shape;199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4378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7"/>
          <p:cNvGrpSpPr/>
          <p:nvPr/>
        </p:nvGrpSpPr>
        <p:grpSpPr>
          <a:xfrm flipH="1">
            <a:off x="-1138230" y="-120961"/>
            <a:ext cx="4893120" cy="5660585"/>
            <a:chOff x="5086871" y="539500"/>
            <a:chExt cx="3432805" cy="3971225"/>
          </a:xfrm>
        </p:grpSpPr>
        <p:grpSp>
          <p:nvGrpSpPr>
            <p:cNvPr id="201" name="Google Shape;201;p7"/>
            <p:cNvGrpSpPr/>
            <p:nvPr/>
          </p:nvGrpSpPr>
          <p:grpSpPr>
            <a:xfrm>
              <a:off x="5086871" y="539500"/>
              <a:ext cx="3432805" cy="3971225"/>
              <a:chOff x="2226996" y="1095600"/>
              <a:chExt cx="3432805" cy="3971225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3716571" y="2165974"/>
                <a:ext cx="1867907" cy="782350"/>
              </a:xfrm>
              <a:custGeom>
                <a:avLst/>
                <a:gdLst/>
                <a:ahLst/>
                <a:cxnLst/>
                <a:rect l="l" t="t" r="r" b="b"/>
                <a:pathLst>
                  <a:path w="59668" h="31294" extrusionOk="0">
                    <a:moveTo>
                      <a:pt x="39212" y="31293"/>
                    </a:moveTo>
                    <a:lnTo>
                      <a:pt x="0" y="31293"/>
                    </a:lnTo>
                    <a:lnTo>
                      <a:pt x="0" y="30549"/>
                    </a:lnTo>
                    <a:lnTo>
                      <a:pt x="38468" y="30549"/>
                    </a:lnTo>
                    <a:lnTo>
                      <a:pt x="38468" y="1"/>
                    </a:lnTo>
                    <a:lnTo>
                      <a:pt x="59667" y="1"/>
                    </a:lnTo>
                    <a:lnTo>
                      <a:pt x="59667" y="745"/>
                    </a:lnTo>
                    <a:lnTo>
                      <a:pt x="39212" y="745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5573740" y="2144262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4202260" y="3173095"/>
                <a:ext cx="1390483" cy="18627"/>
              </a:xfrm>
              <a:custGeom>
                <a:avLst/>
                <a:gdLst/>
                <a:ahLst/>
                <a:cxnLst/>
                <a:rect l="l" t="t" r="r" b="b"/>
                <a:pathLst>
                  <a:path w="41476" h="745" extrusionOk="0">
                    <a:moveTo>
                      <a:pt x="1" y="745"/>
                    </a:moveTo>
                    <a:lnTo>
                      <a:pt x="41476" y="745"/>
                    </a:lnTo>
                    <a:lnTo>
                      <a:pt x="4147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566174" y="1566774"/>
                <a:ext cx="1302704" cy="1247575"/>
              </a:xfrm>
              <a:custGeom>
                <a:avLst/>
                <a:gdLst/>
                <a:ahLst/>
                <a:cxnLst/>
                <a:rect l="l" t="t" r="r" b="b"/>
                <a:pathLst>
                  <a:path w="53177" h="49903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29388" y="745"/>
                    </a:lnTo>
                    <a:lnTo>
                      <a:pt x="29388" y="49902"/>
                    </a:lnTo>
                    <a:lnTo>
                      <a:pt x="53177" y="49902"/>
                    </a:lnTo>
                    <a:lnTo>
                      <a:pt x="53177" y="49158"/>
                    </a:lnTo>
                    <a:lnTo>
                      <a:pt x="30132" y="49158"/>
                    </a:lnTo>
                    <a:lnTo>
                      <a:pt x="30132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4065297" y="3051655"/>
                <a:ext cx="18627" cy="182971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54696" extrusionOk="0">
                    <a:moveTo>
                      <a:pt x="0" y="54696"/>
                    </a:moveTo>
                    <a:lnTo>
                      <a:pt x="745" y="54696"/>
                    </a:lnTo>
                    <a:lnTo>
                      <a:pt x="7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3898572" y="3263772"/>
                <a:ext cx="18627" cy="180305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2110" extrusionOk="0">
                    <a:moveTo>
                      <a:pt x="0" y="62109"/>
                    </a:moveTo>
                    <a:lnTo>
                      <a:pt x="744" y="62109"/>
                    </a:lnTo>
                    <a:lnTo>
                      <a:pt x="74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4202250" y="3313025"/>
                <a:ext cx="1217800" cy="1383025"/>
              </a:xfrm>
              <a:custGeom>
                <a:avLst/>
                <a:gdLst/>
                <a:ahLst/>
                <a:cxnLst/>
                <a:rect l="l" t="t" r="r" b="b"/>
                <a:pathLst>
                  <a:path w="48712" h="55321" extrusionOk="0">
                    <a:moveTo>
                      <a:pt x="1" y="1"/>
                    </a:moveTo>
                    <a:lnTo>
                      <a:pt x="1" y="37457"/>
                    </a:lnTo>
                    <a:lnTo>
                      <a:pt x="47967" y="37457"/>
                    </a:lnTo>
                    <a:lnTo>
                      <a:pt x="47967" y="55321"/>
                    </a:lnTo>
                    <a:lnTo>
                      <a:pt x="48711" y="55321"/>
                    </a:lnTo>
                    <a:lnTo>
                      <a:pt x="48711" y="36712"/>
                    </a:lnTo>
                    <a:lnTo>
                      <a:pt x="745" y="36712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822225" y="3313025"/>
                <a:ext cx="943875" cy="564250"/>
              </a:xfrm>
              <a:custGeom>
                <a:avLst/>
                <a:gdLst/>
                <a:ahLst/>
                <a:cxnLst/>
                <a:rect l="l" t="t" r="r" b="b"/>
                <a:pathLst>
                  <a:path w="37755" h="22570" extrusionOk="0">
                    <a:moveTo>
                      <a:pt x="37010" y="1"/>
                    </a:moveTo>
                    <a:lnTo>
                      <a:pt x="37010" y="21825"/>
                    </a:lnTo>
                    <a:lnTo>
                      <a:pt x="1" y="21825"/>
                    </a:lnTo>
                    <a:lnTo>
                      <a:pt x="1" y="22570"/>
                    </a:lnTo>
                    <a:lnTo>
                      <a:pt x="37754" y="22570"/>
                    </a:lnTo>
                    <a:lnTo>
                      <a:pt x="37754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3932800" y="1126125"/>
                <a:ext cx="282875" cy="1506600"/>
              </a:xfrm>
              <a:custGeom>
                <a:avLst/>
                <a:gdLst/>
                <a:ahLst/>
                <a:cxnLst/>
                <a:rect l="l" t="t" r="r" b="b"/>
                <a:pathLst>
                  <a:path w="11315" h="60264" extrusionOk="0">
                    <a:moveTo>
                      <a:pt x="1" y="0"/>
                    </a:moveTo>
                    <a:lnTo>
                      <a:pt x="1" y="60263"/>
                    </a:lnTo>
                    <a:lnTo>
                      <a:pt x="11315" y="60263"/>
                    </a:lnTo>
                    <a:lnTo>
                      <a:pt x="11315" y="16734"/>
                    </a:lnTo>
                    <a:lnTo>
                      <a:pt x="10570" y="16734"/>
                    </a:lnTo>
                    <a:lnTo>
                      <a:pt x="10570" y="59519"/>
                    </a:lnTo>
                    <a:lnTo>
                      <a:pt x="745" y="59519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3747450" y="4004525"/>
                <a:ext cx="18650" cy="640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5637" extrusionOk="0">
                    <a:moveTo>
                      <a:pt x="1" y="25636"/>
                    </a:moveTo>
                    <a:lnTo>
                      <a:pt x="745" y="25636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4359325" y="3514000"/>
                <a:ext cx="646100" cy="305225"/>
              </a:xfrm>
              <a:custGeom>
                <a:avLst/>
                <a:gdLst/>
                <a:ahLst/>
                <a:cxnLst/>
                <a:rect l="l" t="t" r="r" b="b"/>
                <a:pathLst>
                  <a:path w="25844" h="12209" extrusionOk="0">
                    <a:moveTo>
                      <a:pt x="0" y="1"/>
                    </a:moveTo>
                    <a:lnTo>
                      <a:pt x="0" y="12208"/>
                    </a:lnTo>
                    <a:lnTo>
                      <a:pt x="25844" y="12208"/>
                    </a:lnTo>
                    <a:lnTo>
                      <a:pt x="25844" y="11464"/>
                    </a:lnTo>
                    <a:lnTo>
                      <a:pt x="745" y="11464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265150" y="2795700"/>
                <a:ext cx="1434044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78902" h="8249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43471" y="745"/>
                    </a:lnTo>
                    <a:lnTo>
                      <a:pt x="43471" y="8248"/>
                    </a:lnTo>
                    <a:lnTo>
                      <a:pt x="78902" y="8248"/>
                    </a:lnTo>
                    <a:lnTo>
                      <a:pt x="78902" y="7504"/>
                    </a:lnTo>
                    <a:lnTo>
                      <a:pt x="44215" y="7504"/>
                    </a:lnTo>
                    <a:lnTo>
                      <a:pt x="4421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4164300" y="1513925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3903775" y="1095600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1" y="1"/>
                      <a:pt x="1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526725" y="15422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1" y="0"/>
                      <a:pt x="1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2226996" y="2771836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9" y="2502"/>
                    </a:moveTo>
                    <a:cubicBezTo>
                      <a:pt x="3217" y="250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502"/>
                      <a:pt x="160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>
                <a:off x="2757698" y="3840025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3716561" y="4639906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3716579" y="3947448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4034025" y="48486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5371216" y="4691404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9" y="2472"/>
                    </a:moveTo>
                    <a:cubicBezTo>
                      <a:pt x="3187" y="2472"/>
                      <a:pt x="318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4982761" y="3778219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5580126" y="3151513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566175" y="3254975"/>
                <a:ext cx="11917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47669" h="745" extrusionOk="0">
                    <a:moveTo>
                      <a:pt x="1" y="745"/>
                    </a:moveTo>
                    <a:lnTo>
                      <a:pt x="47669" y="745"/>
                    </a:lnTo>
                    <a:lnTo>
                      <a:pt x="47669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4648125" y="3542300"/>
                <a:ext cx="3573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4292" h="745" extrusionOk="0">
                    <a:moveTo>
                      <a:pt x="1" y="745"/>
                    </a:moveTo>
                    <a:lnTo>
                      <a:pt x="14292" y="745"/>
                    </a:lnTo>
                    <a:lnTo>
                      <a:pt x="1429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4523081" y="1163343"/>
                <a:ext cx="223325" cy="1632344"/>
              </a:xfrm>
              <a:custGeom>
                <a:avLst/>
                <a:gdLst/>
                <a:ahLst/>
                <a:cxnLst/>
                <a:rect l="l" t="t" r="r" b="b"/>
                <a:pathLst>
                  <a:path w="8933" h="68868" extrusionOk="0">
                    <a:moveTo>
                      <a:pt x="8188" y="0"/>
                    </a:moveTo>
                    <a:lnTo>
                      <a:pt x="8188" y="25159"/>
                    </a:lnTo>
                    <a:lnTo>
                      <a:pt x="0" y="25159"/>
                    </a:lnTo>
                    <a:lnTo>
                      <a:pt x="0" y="68868"/>
                    </a:lnTo>
                    <a:lnTo>
                      <a:pt x="745" y="68868"/>
                    </a:lnTo>
                    <a:lnTo>
                      <a:pt x="745" y="25904"/>
                    </a:lnTo>
                    <a:lnTo>
                      <a:pt x="8933" y="25904"/>
                    </a:lnTo>
                    <a:lnTo>
                      <a:pt x="8933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3066375" y="3542300"/>
                <a:ext cx="2791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45" extrusionOk="0">
                    <a:moveTo>
                      <a:pt x="1" y="745"/>
                    </a:moveTo>
                    <a:lnTo>
                      <a:pt x="11166" y="745"/>
                    </a:lnTo>
                    <a:lnTo>
                      <a:pt x="1116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3583700" y="1575725"/>
                <a:ext cx="18650" cy="61485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4594" extrusionOk="0">
                    <a:moveTo>
                      <a:pt x="1" y="24593"/>
                    </a:moveTo>
                    <a:lnTo>
                      <a:pt x="745" y="24593"/>
                    </a:lnTo>
                    <a:lnTo>
                      <a:pt x="74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5064950" y="1507225"/>
                <a:ext cx="18650" cy="375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5037" extrusionOk="0">
                    <a:moveTo>
                      <a:pt x="1" y="15037"/>
                    </a:moveTo>
                    <a:lnTo>
                      <a:pt x="745" y="15037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4695025" y="1132825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5034064" y="1879391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1"/>
                    </a:moveTo>
                    <a:cubicBezTo>
                      <a:pt x="3216" y="2471"/>
                      <a:pt x="3216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1"/>
                      <a:pt x="1609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5034072" y="1452088"/>
                <a:ext cx="80425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3" extrusionOk="0">
                    <a:moveTo>
                      <a:pt x="1609" y="2472"/>
                    </a:moveTo>
                    <a:cubicBezTo>
                      <a:pt x="3216" y="2472"/>
                      <a:pt x="3216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4982761" y="3520713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4614625" y="3520700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9" y="2502"/>
                    </a:moveTo>
                    <a:cubicBezTo>
                      <a:pt x="3186" y="250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502"/>
                      <a:pt x="157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3330849" y="3520342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3004169" y="3526648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2530450" y="3238600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0"/>
                      <a:pt x="1579" y="0"/>
                    </a:cubicBezTo>
                    <a:lnTo>
                      <a:pt x="1579" y="0"/>
                    </a:lnTo>
                    <a:cubicBezTo>
                      <a:pt x="1" y="0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3552074" y="2254195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3555425" y="1542225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3551700" y="2185498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3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7"/>
            <p:cNvGrpSpPr/>
            <p:nvPr/>
          </p:nvGrpSpPr>
          <p:grpSpPr>
            <a:xfrm>
              <a:off x="5410000" y="3637511"/>
              <a:ext cx="1017675" cy="63064"/>
              <a:chOff x="2617250" y="2254786"/>
              <a:chExt cx="1017675" cy="63064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title"/>
          </p:nvPr>
        </p:nvSpPr>
        <p:spPr>
          <a:xfrm>
            <a:off x="713225" y="1434500"/>
            <a:ext cx="40452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subTitle" idx="1"/>
          </p:nvPr>
        </p:nvSpPr>
        <p:spPr>
          <a:xfrm>
            <a:off x="713225" y="2473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53" name="Google Shape;253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065300" y="-423575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9"/>
          <p:cNvGrpSpPr/>
          <p:nvPr/>
        </p:nvGrpSpPr>
        <p:grpSpPr>
          <a:xfrm flipH="1">
            <a:off x="4894282" y="-423571"/>
            <a:ext cx="5164894" cy="5990626"/>
            <a:chOff x="5082600" y="539500"/>
            <a:chExt cx="3437076" cy="3986575"/>
          </a:xfrm>
        </p:grpSpPr>
        <p:grpSp>
          <p:nvGrpSpPr>
            <p:cNvPr id="255" name="Google Shape;255;p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256" name="Google Shape;256;p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257" name="Google Shape;257;p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299;p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300" name="Google Shape;300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3" name="Google Shape;303;p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"/>
          </p:nvPr>
        </p:nvSpPr>
        <p:spPr>
          <a:xfrm>
            <a:off x="713225" y="1932209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2"/>
          </p:nvPr>
        </p:nvSpPr>
        <p:spPr>
          <a:xfrm>
            <a:off x="713225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3" hasCustomPrompt="1"/>
          </p:nvPr>
        </p:nvSpPr>
        <p:spPr>
          <a:xfrm>
            <a:off x="770690" y="1356653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 txBox="1">
            <a:spLocks noGrp="1"/>
          </p:cNvSpPr>
          <p:nvPr>
            <p:ph type="subTitle" idx="4"/>
          </p:nvPr>
        </p:nvSpPr>
        <p:spPr>
          <a:xfrm>
            <a:off x="713225" y="3664653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77" name="Google Shape;377;p13"/>
          <p:cNvSpPr txBox="1">
            <a:spLocks noGrp="1"/>
          </p:cNvSpPr>
          <p:nvPr>
            <p:ph type="subTitle" idx="5"/>
          </p:nvPr>
        </p:nvSpPr>
        <p:spPr>
          <a:xfrm>
            <a:off x="713225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3"/>
          <p:cNvSpPr txBox="1">
            <a:spLocks noGrp="1"/>
          </p:cNvSpPr>
          <p:nvPr>
            <p:ph type="title" idx="6" hasCustomPrompt="1"/>
          </p:nvPr>
        </p:nvSpPr>
        <p:spPr>
          <a:xfrm>
            <a:off x="770700" y="3099825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>
            <a:spLocks noGrp="1"/>
          </p:cNvSpPr>
          <p:nvPr>
            <p:ph type="subTitle" idx="7"/>
          </p:nvPr>
        </p:nvSpPr>
        <p:spPr>
          <a:xfrm>
            <a:off x="6031375" y="1931128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8"/>
          </p:nvPr>
        </p:nvSpPr>
        <p:spPr>
          <a:xfrm>
            <a:off x="6031375" y="2339588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9" hasCustomPrompt="1"/>
          </p:nvPr>
        </p:nvSpPr>
        <p:spPr>
          <a:xfrm>
            <a:off x="6081665" y="1355628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3"/>
          <p:cNvSpPr txBox="1">
            <a:spLocks noGrp="1"/>
          </p:cNvSpPr>
          <p:nvPr>
            <p:ph type="subTitle" idx="13"/>
          </p:nvPr>
        </p:nvSpPr>
        <p:spPr>
          <a:xfrm>
            <a:off x="6031375" y="3663575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subTitle" idx="14"/>
          </p:nvPr>
        </p:nvSpPr>
        <p:spPr>
          <a:xfrm>
            <a:off x="6031375" y="4072038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15" hasCustomPrompt="1"/>
          </p:nvPr>
        </p:nvSpPr>
        <p:spPr>
          <a:xfrm>
            <a:off x="6081675" y="3098700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5" name="Google Shape;385;p13"/>
          <p:cNvSpPr txBox="1">
            <a:spLocks noGrp="1"/>
          </p:cNvSpPr>
          <p:nvPr>
            <p:ph type="subTitle" idx="16"/>
          </p:nvPr>
        </p:nvSpPr>
        <p:spPr>
          <a:xfrm>
            <a:off x="3372300" y="1932209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6" name="Google Shape;386;p13"/>
          <p:cNvSpPr txBox="1">
            <a:spLocks noGrp="1"/>
          </p:cNvSpPr>
          <p:nvPr>
            <p:ph type="subTitle" idx="17"/>
          </p:nvPr>
        </p:nvSpPr>
        <p:spPr>
          <a:xfrm>
            <a:off x="3372300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3"/>
          <p:cNvSpPr txBox="1">
            <a:spLocks noGrp="1"/>
          </p:cNvSpPr>
          <p:nvPr>
            <p:ph type="title" idx="18" hasCustomPrompt="1"/>
          </p:nvPr>
        </p:nvSpPr>
        <p:spPr>
          <a:xfrm>
            <a:off x="3426177" y="1356653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13"/>
          <p:cNvSpPr txBox="1">
            <a:spLocks noGrp="1"/>
          </p:cNvSpPr>
          <p:nvPr>
            <p:ph type="subTitle" idx="19"/>
          </p:nvPr>
        </p:nvSpPr>
        <p:spPr>
          <a:xfrm>
            <a:off x="3372300" y="3664653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9" name="Google Shape;389;p13"/>
          <p:cNvSpPr txBox="1">
            <a:spLocks noGrp="1"/>
          </p:cNvSpPr>
          <p:nvPr>
            <p:ph type="subTitle" idx="20"/>
          </p:nvPr>
        </p:nvSpPr>
        <p:spPr>
          <a:xfrm>
            <a:off x="3372300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title" idx="21" hasCustomPrompt="1"/>
          </p:nvPr>
        </p:nvSpPr>
        <p:spPr>
          <a:xfrm>
            <a:off x="3426175" y="3099825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91" name="Google Shape;391;p13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392" name="Google Shape;392;p13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1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3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13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13"/>
          <p:cNvGrpSpPr/>
          <p:nvPr/>
        </p:nvGrpSpPr>
        <p:grpSpPr>
          <a:xfrm rot="5400000">
            <a:off x="6637372" y="-333519"/>
            <a:ext cx="3016501" cy="2314765"/>
            <a:chOff x="6661153" y="-78200"/>
            <a:chExt cx="3016501" cy="2314764"/>
          </a:xfrm>
        </p:grpSpPr>
        <p:sp>
          <p:nvSpPr>
            <p:cNvPr id="397" name="Google Shape;397;p13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7"/>
          <p:cNvSpPr txBox="1">
            <a:spLocks noGrp="1"/>
          </p:cNvSpPr>
          <p:nvPr>
            <p:ph type="title"/>
          </p:nvPr>
        </p:nvSpPr>
        <p:spPr>
          <a:xfrm>
            <a:off x="713225" y="541863"/>
            <a:ext cx="401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1"/>
          <p:cNvSpPr txBox="1">
            <a:spLocks noGrp="1"/>
          </p:cNvSpPr>
          <p:nvPr>
            <p:ph type="title"/>
          </p:nvPr>
        </p:nvSpPr>
        <p:spPr>
          <a:xfrm>
            <a:off x="4557100" y="1369275"/>
            <a:ext cx="38412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21"/>
          <p:cNvSpPr txBox="1">
            <a:spLocks noGrp="1"/>
          </p:cNvSpPr>
          <p:nvPr>
            <p:ph type="subTitle" idx="1"/>
          </p:nvPr>
        </p:nvSpPr>
        <p:spPr>
          <a:xfrm>
            <a:off x="4589575" y="2113925"/>
            <a:ext cx="3841200" cy="18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grpSp>
        <p:nvGrpSpPr>
          <p:cNvPr id="693" name="Google Shape;693;p21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694" name="Google Shape;694;p2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" name="Google Shape;698;p21"/>
          <p:cNvGrpSpPr/>
          <p:nvPr/>
        </p:nvGrpSpPr>
        <p:grpSpPr>
          <a:xfrm flipH="1">
            <a:off x="-1145355" y="-1208236"/>
            <a:ext cx="4899208" cy="5682464"/>
            <a:chOff x="5082600" y="539500"/>
            <a:chExt cx="3437076" cy="3986575"/>
          </a:xfrm>
        </p:grpSpPr>
        <p:grpSp>
          <p:nvGrpSpPr>
            <p:cNvPr id="699" name="Google Shape;699;p21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700" name="Google Shape;700;p21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701" name="Google Shape;701;p21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1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1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1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1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1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1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1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1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1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1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1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1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1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1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1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1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1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1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1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1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1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1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1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1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1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1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1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21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21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21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21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21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21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21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21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21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21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21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21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3" name="Google Shape;743;p21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744" name="Google Shape;744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1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47" name="Google Shape;747;p21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0"/>
          <p:cNvSpPr txBox="1">
            <a:spLocks noGrp="1"/>
          </p:cNvSpPr>
          <p:nvPr>
            <p:ph type="subTitle" idx="1"/>
          </p:nvPr>
        </p:nvSpPr>
        <p:spPr>
          <a:xfrm>
            <a:off x="996688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2" name="Google Shape;1182;p30"/>
          <p:cNvSpPr txBox="1">
            <a:spLocks noGrp="1"/>
          </p:cNvSpPr>
          <p:nvPr>
            <p:ph type="subTitle" idx="2"/>
          </p:nvPr>
        </p:nvSpPr>
        <p:spPr>
          <a:xfrm>
            <a:off x="994025" y="3247250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30"/>
          <p:cNvSpPr txBox="1">
            <a:spLocks noGrp="1"/>
          </p:cNvSpPr>
          <p:nvPr>
            <p:ph type="subTitle" idx="3"/>
          </p:nvPr>
        </p:nvSpPr>
        <p:spPr>
          <a:xfrm>
            <a:off x="6008588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4" name="Google Shape;1184;p30"/>
          <p:cNvSpPr txBox="1">
            <a:spLocks noGrp="1"/>
          </p:cNvSpPr>
          <p:nvPr>
            <p:ph type="subTitle" idx="4"/>
          </p:nvPr>
        </p:nvSpPr>
        <p:spPr>
          <a:xfrm>
            <a:off x="6005925" y="3247268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30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30"/>
          <p:cNvSpPr txBox="1">
            <a:spLocks noGrp="1"/>
          </p:cNvSpPr>
          <p:nvPr>
            <p:ph type="subTitle" idx="5"/>
          </p:nvPr>
        </p:nvSpPr>
        <p:spPr>
          <a:xfrm>
            <a:off x="3499975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7" name="Google Shape;1187;p30"/>
          <p:cNvSpPr txBox="1">
            <a:spLocks noGrp="1"/>
          </p:cNvSpPr>
          <p:nvPr>
            <p:ph type="subTitle" idx="6"/>
          </p:nvPr>
        </p:nvSpPr>
        <p:spPr>
          <a:xfrm>
            <a:off x="3497313" y="3247268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88" name="Google Shape;1188;p3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221175" y="-531313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9" name="Google Shape;1189;p30"/>
          <p:cNvGrpSpPr/>
          <p:nvPr/>
        </p:nvGrpSpPr>
        <p:grpSpPr>
          <a:xfrm>
            <a:off x="6661153" y="-78200"/>
            <a:ext cx="3288090" cy="2314764"/>
            <a:chOff x="6661153" y="-78200"/>
            <a:chExt cx="3288090" cy="2314764"/>
          </a:xfrm>
        </p:grpSpPr>
        <p:grpSp>
          <p:nvGrpSpPr>
            <p:cNvPr id="1190" name="Google Shape;1190;p30"/>
            <p:cNvGrpSpPr/>
            <p:nvPr/>
          </p:nvGrpSpPr>
          <p:grpSpPr>
            <a:xfrm flipH="1">
              <a:off x="8617716" y="1378767"/>
              <a:ext cx="1331526" cy="82513"/>
              <a:chOff x="2617250" y="2254786"/>
              <a:chExt cx="1017675" cy="63064"/>
            </a:xfrm>
          </p:grpSpPr>
          <p:sp>
            <p:nvSpPr>
              <p:cNvPr id="1191" name="Google Shape;1191;p30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0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0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4" name="Google Shape;1194;p3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0"/>
          <p:cNvGrpSpPr/>
          <p:nvPr/>
        </p:nvGrpSpPr>
        <p:grpSpPr>
          <a:xfrm rot="-5400000" flipH="1">
            <a:off x="-930822" y="3699100"/>
            <a:ext cx="3288090" cy="2314765"/>
            <a:chOff x="6661153" y="-78200"/>
            <a:chExt cx="3288090" cy="2314764"/>
          </a:xfrm>
        </p:grpSpPr>
        <p:grpSp>
          <p:nvGrpSpPr>
            <p:cNvPr id="1215" name="Google Shape;1215;p30"/>
            <p:cNvGrpSpPr/>
            <p:nvPr/>
          </p:nvGrpSpPr>
          <p:grpSpPr>
            <a:xfrm flipH="1">
              <a:off x="8617716" y="1378767"/>
              <a:ext cx="1331526" cy="82513"/>
              <a:chOff x="2617250" y="2254786"/>
              <a:chExt cx="1017675" cy="63064"/>
            </a:xfrm>
          </p:grpSpPr>
          <p:sp>
            <p:nvSpPr>
              <p:cNvPr id="1216" name="Google Shape;1216;p30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0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0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9" name="Google Shape;1219;p3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3" r:id="rId7"/>
    <p:sldLayoutId id="2147483667" r:id="rId8"/>
    <p:sldLayoutId id="2147483676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vi.wikipedia.org/wiki/T%C3%A0i_ch%C3%ADnh_phi_t%E1%BA%ADp_trung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vi.wikipedia.org/wiki/T%C3%A0i_ch%C3%ADnh_phi_t%E1%BA%ADp_trung" TargetMode="Externa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vi.wikipedia.org/wiki/T%C3%A0i_ch%C3%ADnh_phi_t%E1%BA%ADp_trung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0"/>
          <p:cNvSpPr/>
          <p:nvPr/>
        </p:nvSpPr>
        <p:spPr>
          <a:xfrm>
            <a:off x="498764" y="3332018"/>
            <a:ext cx="4197927" cy="5888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0"/>
          <p:cNvSpPr txBox="1">
            <a:spLocks noGrp="1"/>
          </p:cNvSpPr>
          <p:nvPr>
            <p:ph type="subTitle" idx="1"/>
          </p:nvPr>
        </p:nvSpPr>
        <p:spPr>
          <a:xfrm>
            <a:off x="689264" y="3419875"/>
            <a:ext cx="3844636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Lê Phú Long – KHMT17 - 18150024</a:t>
            </a:r>
            <a:endParaRPr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8" name="Google Shape;1478;p40"/>
          <p:cNvSpPr txBox="1">
            <a:spLocks noGrp="1"/>
          </p:cNvSpPr>
          <p:nvPr>
            <p:ph type="ctrTitle"/>
          </p:nvPr>
        </p:nvSpPr>
        <p:spPr>
          <a:xfrm>
            <a:off x="298000" y="1410957"/>
            <a:ext cx="4599452" cy="17025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Xây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dựng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hệ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thống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launchpad IDO </a:t>
            </a:r>
            <a:b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</a:b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trên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nền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tảng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EVM</a:t>
            </a:r>
            <a:endParaRPr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usso One"/>
            </a:endParaRPr>
          </a:p>
        </p:txBody>
      </p:sp>
      <p:pic>
        <p:nvPicPr>
          <p:cNvPr id="1479" name="Google Shape;1479;p4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5513600" y="901798"/>
            <a:ext cx="2591575" cy="333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0" name="Google Shape;1480;p40"/>
          <p:cNvCxnSpPr>
            <a:cxnSpLocks/>
          </p:cNvCxnSpPr>
          <p:nvPr/>
        </p:nvCxnSpPr>
        <p:spPr>
          <a:xfrm flipV="1">
            <a:off x="526473" y="3073664"/>
            <a:ext cx="4170218" cy="613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3B4725AC-70D4-2726-B99D-327E7077817F}"/>
              </a:ext>
            </a:extLst>
          </p:cNvPr>
          <p:cNvSpPr txBox="1">
            <a:spLocks noGrp="1"/>
          </p:cNvSpPr>
          <p:nvPr/>
        </p:nvSpPr>
        <p:spPr>
          <a:xfrm>
            <a:off x="678614" y="-368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marL="0" lvl="0" indent="0"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Dapps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3E5C22C-C477-4109-D761-B92ED22EF40E}"/>
              </a:ext>
            </a:extLst>
          </p:cNvPr>
          <p:cNvCxnSpPr>
            <a:cxnSpLocks/>
          </p:cNvCxnSpPr>
          <p:nvPr/>
        </p:nvCxnSpPr>
        <p:spPr>
          <a:xfrm>
            <a:off x="502598" y="605117"/>
            <a:ext cx="789351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oogle Shape;1594;p47">
            <a:extLst>
              <a:ext uri="{FF2B5EF4-FFF2-40B4-BE49-F238E27FC236}">
                <a16:creationId xmlns:a16="http://schemas.microsoft.com/office/drawing/2014/main" id="{7D8FC1A3-0363-F72B-90E3-624B62E380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13554">
            <a:off x="289389" y="3351545"/>
            <a:ext cx="967041" cy="16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12">
            <a:extLst>
              <a:ext uri="{FF2B5EF4-FFF2-40B4-BE49-F238E27FC236}">
                <a16:creationId xmlns:a16="http://schemas.microsoft.com/office/drawing/2014/main" id="{9008D29E-06E7-CE1B-BD47-71376D9EE71B}"/>
              </a:ext>
            </a:extLst>
          </p:cNvPr>
          <p:cNvSpPr>
            <a:spLocks noGrp="1"/>
          </p:cNvSpPr>
          <p:nvPr/>
        </p:nvSpPr>
        <p:spPr>
          <a:xfrm>
            <a:off x="316835" y="245734"/>
            <a:ext cx="8265042" cy="290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425450" indent="-285750" algn="l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96900" lvl="1" indent="0" algn="just">
              <a:lnSpc>
                <a:spcPct val="150000"/>
              </a:lnSpc>
            </a:pPr>
            <a:r>
              <a:rPr lang="en-US" sz="1600" b="1" kern="150" dirty="0">
                <a:effectLst/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-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phần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mềm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triển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khai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độc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lập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,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nằm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máy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chủ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duy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lưu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trữ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phân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lưu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trữ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phi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tập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trung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viết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bằng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ngôn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ngữ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nào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dưới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sự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hỗ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trợ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Smart Contract. </a:t>
            </a:r>
          </a:p>
          <a:p>
            <a:pPr marL="596900" lvl="1" indent="0" algn="just">
              <a:lnSpc>
                <a:spcPct val="150000"/>
              </a:lnSpc>
            </a:pPr>
            <a:r>
              <a:rPr lang="en-US" sz="1800" kern="150" dirty="0"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-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Tính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Dapp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sẽ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phụ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thuộc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platform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8A1E0552-F37F-BD6F-711E-4B23EB5E8FFF}"/>
              </a:ext>
            </a:extLst>
          </p:cNvPr>
          <p:cNvSpPr txBox="1"/>
          <p:nvPr/>
        </p:nvSpPr>
        <p:spPr>
          <a:xfrm>
            <a:off x="1787227" y="2795088"/>
            <a:ext cx="7067384" cy="2385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25450" indent="-285750">
              <a:lnSpc>
                <a:spcPct val="150000"/>
              </a:lnSpc>
              <a:buClr>
                <a:schemeClr val="accent3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Đặc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điểm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      -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Tính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phi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tập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trung</a:t>
            </a:r>
            <a:endParaRPr lang="en-US" sz="1800" kern="150" dirty="0">
              <a:solidFill>
                <a:schemeClr val="lt1"/>
              </a:solidFill>
              <a:latin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      -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Phải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có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SmartContract</a:t>
            </a:r>
            <a:endParaRPr lang="en-US" sz="1800" kern="150" dirty="0">
              <a:solidFill>
                <a:schemeClr val="lt1"/>
              </a:solidFill>
              <a:latin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      -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Các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Dapp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thường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có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chung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các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bước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phát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triển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 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	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Lên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ý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tưởng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,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xuất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bản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Whitepaper,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tạo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token,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phân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phối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token,...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00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68;p47">
            <a:extLst>
              <a:ext uri="{FF2B5EF4-FFF2-40B4-BE49-F238E27FC236}">
                <a16:creationId xmlns:a16="http://schemas.microsoft.com/office/drawing/2014/main" id="{852B9300-DA6F-BCCF-A806-60ADF2AC689E}"/>
              </a:ext>
            </a:extLst>
          </p:cNvPr>
          <p:cNvSpPr txBox="1">
            <a:spLocks/>
          </p:cNvSpPr>
          <p:nvPr/>
        </p:nvSpPr>
        <p:spPr>
          <a:xfrm>
            <a:off x="569126" y="-76163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 (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7" name="Google Shape;1593;p47">
            <a:extLst>
              <a:ext uri="{FF2B5EF4-FFF2-40B4-BE49-F238E27FC236}">
                <a16:creationId xmlns:a16="http://schemas.microsoft.com/office/drawing/2014/main" id="{C735A8CA-99C6-0AEE-B044-6ABE2A5953A2}"/>
              </a:ext>
            </a:extLst>
          </p:cNvPr>
          <p:cNvCxnSpPr>
            <a:cxnSpLocks/>
          </p:cNvCxnSpPr>
          <p:nvPr/>
        </p:nvCxnSpPr>
        <p:spPr>
          <a:xfrm>
            <a:off x="442327" y="504257"/>
            <a:ext cx="82593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F50731-0535-2000-279B-8CD1A7DF9C4C}"/>
              </a:ext>
            </a:extLst>
          </p:cNvPr>
          <p:cNvSpPr txBox="1"/>
          <p:nvPr/>
        </p:nvSpPr>
        <p:spPr>
          <a:xfrm>
            <a:off x="111724" y="764381"/>
            <a:ext cx="71362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Khái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niệm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 algn="just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Là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loại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sàn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giao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dịch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tiền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điện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tử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được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xây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dựng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và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hoạt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một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cách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phi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tập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dựa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trên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nền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tảng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blockchain.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Sàn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DEX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phép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các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người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dùng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có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giao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dịch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mua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bán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ngang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hàng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ngay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trên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mạng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lưới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mà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không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cần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phải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thông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qua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bất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kỳ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tổ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chức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gian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nào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.</a:t>
            </a:r>
            <a:endParaRPr lang="en-US" sz="1600" b="1" kern="15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endParaRPr lang="en-US" dirty="0"/>
          </a:p>
        </p:txBody>
      </p:sp>
      <p:pic>
        <p:nvPicPr>
          <p:cNvPr id="9" name="Picture 4" descr="DEX Là Gì? Xem Ngay Để Nắm Ưu Và Nhược Điểm Của DEX -">
            <a:extLst>
              <a:ext uri="{FF2B5EF4-FFF2-40B4-BE49-F238E27FC236}">
                <a16:creationId xmlns:a16="http://schemas.microsoft.com/office/drawing/2014/main" id="{F6E6D401-41E5-027C-0D56-5C918C33C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444" y="2496249"/>
            <a:ext cx="4202422" cy="239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893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37BC0EBF-9931-24BB-D22A-DEBFEC1995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996" y="-6927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DEX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FD586C70-6969-B6D2-46E4-DDB91EC749F9}"/>
              </a:ext>
            </a:extLst>
          </p:cNvPr>
          <p:cNvCxnSpPr>
            <a:cxnSpLocks/>
          </p:cNvCxnSpPr>
          <p:nvPr/>
        </p:nvCxnSpPr>
        <p:spPr>
          <a:xfrm>
            <a:off x="401782" y="568217"/>
            <a:ext cx="818022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7BF81A-1F22-BD88-11BB-78775FB1EDD2}"/>
              </a:ext>
            </a:extLst>
          </p:cNvPr>
          <p:cNvSpPr txBox="1"/>
          <p:nvPr/>
        </p:nvSpPr>
        <p:spPr>
          <a:xfrm>
            <a:off x="0" y="469961"/>
            <a:ext cx="8708232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30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Đặc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 lvl="1" algn="just">
              <a:spcBef>
                <a:spcPts val="125"/>
              </a:spcBef>
              <a:spcAft>
                <a:spcPts val="125"/>
              </a:spcAft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(P2P)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1" algn="just">
              <a:spcBef>
                <a:spcPts val="125"/>
              </a:spcBef>
              <a:spcAft>
                <a:spcPts val="125"/>
              </a:spcAft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9700" lvl="1">
              <a:spcBef>
                <a:spcPts val="125"/>
              </a:spcBef>
              <a:spcAft>
                <a:spcPts val="125"/>
              </a:spcAft>
              <a:buClr>
                <a:schemeClr val="dk1"/>
              </a:buClr>
              <a:buSzPts val="1400"/>
            </a:pPr>
            <a:endParaRPr lang="en-US" sz="7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algn="just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algn="just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>
              <a:spcBef>
                <a:spcPts val="125"/>
              </a:spcBef>
              <a:spcAft>
                <a:spcPts val="125"/>
              </a:spcAft>
              <a:buClr>
                <a:schemeClr val="dk1"/>
              </a:buClr>
              <a:buSzPts val="1400"/>
            </a:pPr>
            <a:endParaRPr lang="en-US" sz="10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chìa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C013E-7195-E69D-29DD-62C62D5454B4}"/>
              </a:ext>
            </a:extLst>
          </p:cNvPr>
          <p:cNvSpPr txBox="1"/>
          <p:nvPr/>
        </p:nvSpPr>
        <p:spPr>
          <a:xfrm>
            <a:off x="0" y="3569628"/>
            <a:ext cx="4794323" cy="140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Nguyên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lý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hoạt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On-Chain orderbooks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39700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Off-Chain orderbooks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39700" lvl="3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AMM (Automated Market Makers)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FE69D9-4BB3-1680-FCE3-9F7A562E2893}"/>
              </a:ext>
            </a:extLst>
          </p:cNvPr>
          <p:cNvSpPr txBox="1"/>
          <p:nvPr/>
        </p:nvSpPr>
        <p:spPr>
          <a:xfrm>
            <a:off x="4689765" y="3793727"/>
            <a:ext cx="3474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3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PMM (Proactive Market Maker)</a:t>
            </a:r>
          </a:p>
          <a:p>
            <a:pPr marL="139700" lvl="3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Hybrid Liquidity DEX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7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2B984747-27C6-7D13-B7E6-80FACE6D3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2145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DEX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F05174CA-E819-5999-7F26-1E2C681AE61E}"/>
              </a:ext>
            </a:extLst>
          </p:cNvPr>
          <p:cNvCxnSpPr>
            <a:cxnSpLocks/>
          </p:cNvCxnSpPr>
          <p:nvPr/>
        </p:nvCxnSpPr>
        <p:spPr>
          <a:xfrm>
            <a:off x="374073" y="572700"/>
            <a:ext cx="82177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EA8A50E-DF3A-641D-C2E4-D9A987F0306C}"/>
              </a:ext>
            </a:extLst>
          </p:cNvPr>
          <p:cNvSpPr txBox="1"/>
          <p:nvPr/>
        </p:nvSpPr>
        <p:spPr>
          <a:xfrm>
            <a:off x="242887" y="494646"/>
            <a:ext cx="870823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30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KYC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Giao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5BB3B-B964-E2DE-CAD2-FC45173BFDC1}"/>
              </a:ext>
            </a:extLst>
          </p:cNvPr>
          <p:cNvSpPr txBox="1"/>
          <p:nvPr/>
        </p:nvSpPr>
        <p:spPr>
          <a:xfrm>
            <a:off x="4178032" y="2939925"/>
            <a:ext cx="4773087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14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C4129466-02C5-8A11-DFFB-A32BB06AB3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7468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Decentralized Finance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FB2F0F6F-69CB-B3B6-DC08-1EEB9AD1376C}"/>
              </a:ext>
            </a:extLst>
          </p:cNvPr>
          <p:cNvCxnSpPr>
            <a:cxnSpLocks/>
          </p:cNvCxnSpPr>
          <p:nvPr/>
        </p:nvCxnSpPr>
        <p:spPr>
          <a:xfrm>
            <a:off x="512618" y="572700"/>
            <a:ext cx="764770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92984AD-679C-F3AB-017B-C1B31CB6E92F}"/>
              </a:ext>
            </a:extLst>
          </p:cNvPr>
          <p:cNvSpPr txBox="1"/>
          <p:nvPr/>
        </p:nvSpPr>
        <p:spPr>
          <a:xfrm>
            <a:off x="450476" y="660105"/>
            <a:ext cx="804806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30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Khái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niệm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25450" indent="-285750" algn="just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139700">
              <a:buClr>
                <a:schemeClr val="dk1"/>
              </a:buClr>
              <a:buSzPts val="14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 algn="just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25450" indent="-285750">
              <a:buClr>
                <a:schemeClr val="dk1"/>
              </a:buClr>
              <a:buSzPts val="1400"/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 algn="just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“Non-Custodial",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uỷ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 Finance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kern="15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1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0CEC86C2-A278-519A-23DF-79FD26F352A6}"/>
              </a:ext>
            </a:extLst>
          </p:cNvPr>
          <p:cNvSpPr txBox="1">
            <a:spLocks noGrp="1"/>
          </p:cNvSpPr>
          <p:nvPr/>
        </p:nvSpPr>
        <p:spPr>
          <a:xfrm>
            <a:off x="431238" y="-26872"/>
            <a:ext cx="883939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Decentralized Finance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B80C5DD1-738A-F331-D105-B4ED18023C0C}"/>
              </a:ext>
            </a:extLst>
          </p:cNvPr>
          <p:cNvCxnSpPr>
            <a:cxnSpLocks/>
          </p:cNvCxnSpPr>
          <p:nvPr/>
        </p:nvCxnSpPr>
        <p:spPr>
          <a:xfrm>
            <a:off x="160188" y="545828"/>
            <a:ext cx="785063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8">
            <a:extLst>
              <a:ext uri="{FF2B5EF4-FFF2-40B4-BE49-F238E27FC236}">
                <a16:creationId xmlns:a16="http://schemas.microsoft.com/office/drawing/2014/main" id="{854DEEFF-D866-3E0D-79F2-D6E7271A73F1}"/>
              </a:ext>
            </a:extLst>
          </p:cNvPr>
          <p:cNvSpPr txBox="1"/>
          <p:nvPr/>
        </p:nvSpPr>
        <p:spPr>
          <a:xfrm>
            <a:off x="1337824" y="963641"/>
            <a:ext cx="5984303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chất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</a:t>
            </a:r>
          </a:p>
          <a:p>
            <a:pPr marL="139700" lvl="6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139700" lvl="6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9700" lvl="7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	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Decentralized.</a:t>
            </a:r>
          </a:p>
          <a:p>
            <a:pPr marL="139700" lvl="7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	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Permissionless.</a:t>
            </a:r>
          </a:p>
          <a:p>
            <a:pPr marL="139700" lvl="7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	       - Chi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7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Transparent.</a:t>
            </a:r>
          </a:p>
          <a:p>
            <a:pPr marL="139700" lvl="7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ủy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Self-Custody.</a:t>
            </a:r>
            <a:endParaRPr lang="en-US" sz="1600" b="1" kern="15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A8A50E-DF3A-641D-C2E4-D9A987F0306C}"/>
              </a:ext>
            </a:extLst>
          </p:cNvPr>
          <p:cNvSpPr txBox="1"/>
          <p:nvPr/>
        </p:nvSpPr>
        <p:spPr>
          <a:xfrm>
            <a:off x="199604" y="711003"/>
            <a:ext cx="740470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DeFi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giúp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việc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gia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nhập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thị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trường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tài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chính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trở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nên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dễ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dàng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hơn</a:t>
            </a:r>
            <a:endParaRPr lang="en-US" sz="1600" kern="1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Không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cần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tổ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chức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trung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gian</a:t>
            </a:r>
            <a:endParaRPr lang="en-US" sz="1600" kern="1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DeFi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đẩy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giá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crypto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lên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cao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Liberation Serif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Liberation Serif"/>
              </a:rPr>
              <a:t>      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-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Tăng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toàn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diện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hơn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dịch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vụ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tài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chính</a:t>
            </a:r>
            <a:endParaRPr lang="en-US" sz="1600" b="1" kern="15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5BB3B-B964-E2DE-CAD2-FC45173BFDC1}"/>
              </a:ext>
            </a:extLst>
          </p:cNvPr>
          <p:cNvSpPr txBox="1"/>
          <p:nvPr/>
        </p:nvSpPr>
        <p:spPr>
          <a:xfrm>
            <a:off x="3690348" y="2865439"/>
            <a:ext cx="5254048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25450" lvl="2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Khả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năng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mở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rộng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thông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lượng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và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phí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giao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dịch</a:t>
            </a:r>
            <a:r>
              <a:rPr lang="en-US" sz="1600" kern="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pPr marL="425450" lvl="2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hợp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pháp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chưa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nhận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</a:endParaRPr>
          </a:p>
          <a:p>
            <a:pPr marL="425450" lvl="2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thanh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khoản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kém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</a:endParaRPr>
          </a:p>
          <a:p>
            <a:pPr marL="425450" lvl="2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Rủi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ro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về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vấn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đề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tập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trung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hoá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</a:endParaRPr>
          </a:p>
          <a:p>
            <a:pPr marL="425450" lvl="2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cuộc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hack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25450" lvl="2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568;p47">
            <a:extLst>
              <a:ext uri="{FF2B5EF4-FFF2-40B4-BE49-F238E27FC236}">
                <a16:creationId xmlns:a16="http://schemas.microsoft.com/office/drawing/2014/main" id="{1D1FBA9B-294C-B55B-939C-F2B229C76373}"/>
              </a:ext>
            </a:extLst>
          </p:cNvPr>
          <p:cNvSpPr txBox="1">
            <a:spLocks noGrp="1"/>
          </p:cNvSpPr>
          <p:nvPr/>
        </p:nvSpPr>
        <p:spPr>
          <a:xfrm>
            <a:off x="861543" y="-60489"/>
            <a:ext cx="883939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Decentralized Finance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Google Shape;1593;p47">
            <a:extLst>
              <a:ext uri="{FF2B5EF4-FFF2-40B4-BE49-F238E27FC236}">
                <a16:creationId xmlns:a16="http://schemas.microsoft.com/office/drawing/2014/main" id="{5D734201-B7CF-7D34-ACAB-C3DDBBE3B835}"/>
              </a:ext>
            </a:extLst>
          </p:cNvPr>
          <p:cNvCxnSpPr>
            <a:cxnSpLocks/>
          </p:cNvCxnSpPr>
          <p:nvPr/>
        </p:nvCxnSpPr>
        <p:spPr>
          <a:xfrm>
            <a:off x="590493" y="512211"/>
            <a:ext cx="785063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7059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68;p47">
            <a:extLst>
              <a:ext uri="{FF2B5EF4-FFF2-40B4-BE49-F238E27FC236}">
                <a16:creationId xmlns:a16="http://schemas.microsoft.com/office/drawing/2014/main" id="{0CEC86C2-A278-519A-23DF-79FD26F35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7691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Ethereum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1593;p47">
            <a:extLst>
              <a:ext uri="{FF2B5EF4-FFF2-40B4-BE49-F238E27FC236}">
                <a16:creationId xmlns:a16="http://schemas.microsoft.com/office/drawing/2014/main" id="{B80C5DD1-738A-F331-D105-B4ED18023C0C}"/>
              </a:ext>
            </a:extLst>
          </p:cNvPr>
          <p:cNvCxnSpPr>
            <a:cxnSpLocks/>
          </p:cNvCxnSpPr>
          <p:nvPr/>
        </p:nvCxnSpPr>
        <p:spPr>
          <a:xfrm>
            <a:off x="1793081" y="572700"/>
            <a:ext cx="49934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4DEEFF-D866-3E0D-79F2-D6E7271A73F1}"/>
              </a:ext>
            </a:extLst>
          </p:cNvPr>
          <p:cNvSpPr txBox="1"/>
          <p:nvPr/>
        </p:nvSpPr>
        <p:spPr>
          <a:xfrm>
            <a:off x="3714749" y="880051"/>
            <a:ext cx="5036345" cy="554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algn="just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Ethereum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(Blockchain)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(Smart Contract)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thỏa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algn="just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Ethereum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DApps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(DAOs).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028" name="Picture 4" descr="Ethereum (ETH) Has Finally Formed a New All-time High – Is a $10,000 Price  Level Next?">
            <a:extLst>
              <a:ext uri="{FF2B5EF4-FFF2-40B4-BE49-F238E27FC236}">
                <a16:creationId xmlns:a16="http://schemas.microsoft.com/office/drawing/2014/main" id="{40A8BB27-5986-4725-86A8-60BBEC13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1484531"/>
            <a:ext cx="3183179" cy="238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356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4AB3CEE8-D0D6-93CC-BCF2-D51CB332F3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0057" y="0"/>
            <a:ext cx="778668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Ethereum Virtual Machine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3F3FF28E-89EA-2ED7-B29E-956666B6B4F3}"/>
              </a:ext>
            </a:extLst>
          </p:cNvPr>
          <p:cNvCxnSpPr>
            <a:cxnSpLocks/>
          </p:cNvCxnSpPr>
          <p:nvPr/>
        </p:nvCxnSpPr>
        <p:spPr>
          <a:xfrm>
            <a:off x="450057" y="572700"/>
            <a:ext cx="72366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B553B57-CA95-2933-D7F7-20F445D8EF49}"/>
              </a:ext>
            </a:extLst>
          </p:cNvPr>
          <p:cNvSpPr txBox="1"/>
          <p:nvPr/>
        </p:nvSpPr>
        <p:spPr>
          <a:xfrm>
            <a:off x="285591" y="1213041"/>
            <a:ext cx="4386423" cy="300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EVM (Ethereum Virtual Machine)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Ethereum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smart contract. </a:t>
            </a: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EVM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client (node)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Ethereum,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1" name="image9.png">
            <a:extLst>
              <a:ext uri="{FF2B5EF4-FFF2-40B4-BE49-F238E27FC236}">
                <a16:creationId xmlns:a16="http://schemas.microsoft.com/office/drawing/2014/main" id="{32AAD2EF-29BC-3D76-672F-86D8E38BE4E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060807" y="1429155"/>
            <a:ext cx="3929221" cy="2408556"/>
          </a:xfrm>
          <a:prstGeom prst="rect">
            <a:avLst/>
          </a:prstGeom>
          <a:ln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E789D9D-D098-AA03-266B-52BFAF1F3DC5}"/>
              </a:ext>
            </a:extLst>
          </p:cNvPr>
          <p:cNvSpPr txBox="1"/>
          <p:nvPr/>
        </p:nvSpPr>
        <p:spPr>
          <a:xfrm>
            <a:off x="5678836" y="3949527"/>
            <a:ext cx="2836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EVM 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492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8;p47">
            <a:extLst>
              <a:ext uri="{FF2B5EF4-FFF2-40B4-BE49-F238E27FC236}">
                <a16:creationId xmlns:a16="http://schemas.microsoft.com/office/drawing/2014/main" id="{6714CC56-7AD9-C00F-6B46-7ECAFE6E14E3}"/>
              </a:ext>
            </a:extLst>
          </p:cNvPr>
          <p:cNvSpPr txBox="1">
            <a:spLocks/>
          </p:cNvSpPr>
          <p:nvPr/>
        </p:nvSpPr>
        <p:spPr>
          <a:xfrm>
            <a:off x="174049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Smart Contract</a:t>
            </a:r>
          </a:p>
        </p:txBody>
      </p:sp>
      <p:cxnSp>
        <p:nvCxnSpPr>
          <p:cNvPr id="3" name="Google Shape;1593;p47">
            <a:extLst>
              <a:ext uri="{FF2B5EF4-FFF2-40B4-BE49-F238E27FC236}">
                <a16:creationId xmlns:a16="http://schemas.microsoft.com/office/drawing/2014/main" id="{256AACE9-4F4E-287F-2639-A4418FE73743}"/>
              </a:ext>
            </a:extLst>
          </p:cNvPr>
          <p:cNvCxnSpPr>
            <a:cxnSpLocks/>
          </p:cNvCxnSpPr>
          <p:nvPr/>
        </p:nvCxnSpPr>
        <p:spPr>
          <a:xfrm>
            <a:off x="1543050" y="572700"/>
            <a:ext cx="56221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7FA511-AC36-31E6-B8D2-00B578768C64}"/>
              </a:ext>
            </a:extLst>
          </p:cNvPr>
          <p:cNvSpPr txBox="1"/>
          <p:nvPr/>
        </p:nvSpPr>
        <p:spPr>
          <a:xfrm>
            <a:off x="613069" y="740787"/>
            <a:ext cx="6624637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algn="just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(ở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algn="just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050" name="Picture 2" descr="Smart Contract là gì? Tất tần tật thông tin về Smart Contract - ViMoney">
            <a:extLst>
              <a:ext uri="{FF2B5EF4-FFF2-40B4-BE49-F238E27FC236}">
                <a16:creationId xmlns:a16="http://schemas.microsoft.com/office/drawing/2014/main" id="{BD1CD688-E0E6-9C38-7865-EF2A4502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177" y="3412683"/>
            <a:ext cx="3274423" cy="15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0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42"/>
          <p:cNvSpPr/>
          <p:nvPr/>
        </p:nvSpPr>
        <p:spPr>
          <a:xfrm>
            <a:off x="6791602" y="2138523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42"/>
          <p:cNvSpPr/>
          <p:nvPr/>
        </p:nvSpPr>
        <p:spPr>
          <a:xfrm>
            <a:off x="3772540" y="2138523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42"/>
          <p:cNvSpPr/>
          <p:nvPr/>
        </p:nvSpPr>
        <p:spPr>
          <a:xfrm>
            <a:off x="984889" y="2138523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42"/>
          <p:cNvSpPr txBox="1">
            <a:spLocks noGrp="1"/>
          </p:cNvSpPr>
          <p:nvPr>
            <p:ph type="title" idx="3"/>
          </p:nvPr>
        </p:nvSpPr>
        <p:spPr>
          <a:xfrm>
            <a:off x="1011415" y="2221931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01</a:t>
            </a:r>
            <a:endParaRPr sz="2600" dirty="0"/>
          </a:p>
        </p:txBody>
      </p:sp>
      <p:sp>
        <p:nvSpPr>
          <p:cNvPr id="1505" name="Google Shape;1505;p42"/>
          <p:cNvSpPr txBox="1">
            <a:spLocks noGrp="1"/>
          </p:cNvSpPr>
          <p:nvPr>
            <p:ph type="title"/>
          </p:nvPr>
        </p:nvSpPr>
        <p:spPr>
          <a:xfrm>
            <a:off x="415352" y="322032"/>
            <a:ext cx="4156648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mục chính</a:t>
            </a:r>
            <a:endParaRPr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6" name="Google Shape;1506;p42"/>
          <p:cNvSpPr txBox="1">
            <a:spLocks noGrp="1"/>
          </p:cNvSpPr>
          <p:nvPr>
            <p:ph type="subTitle" idx="1"/>
          </p:nvPr>
        </p:nvSpPr>
        <p:spPr>
          <a:xfrm>
            <a:off x="482389" y="2905926"/>
            <a:ext cx="2399400" cy="104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Blockchain</a:t>
            </a:r>
            <a:endParaRPr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1" name="Google Shape;1511;p42"/>
          <p:cNvSpPr txBox="1">
            <a:spLocks noGrp="1"/>
          </p:cNvSpPr>
          <p:nvPr>
            <p:ph type="subTitle" idx="7"/>
          </p:nvPr>
        </p:nvSpPr>
        <p:spPr>
          <a:xfrm>
            <a:off x="5543466" y="2905926"/>
            <a:ext cx="3193472" cy="104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  <a:endParaRPr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3" name="Google Shape;1513;p42"/>
          <p:cNvSpPr txBox="1">
            <a:spLocks noGrp="1"/>
          </p:cNvSpPr>
          <p:nvPr>
            <p:ph type="title" idx="9"/>
          </p:nvPr>
        </p:nvSpPr>
        <p:spPr>
          <a:xfrm>
            <a:off x="6841892" y="2208726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03</a:t>
            </a:r>
            <a:endParaRPr sz="2600" dirty="0"/>
          </a:p>
        </p:txBody>
      </p:sp>
      <p:sp>
        <p:nvSpPr>
          <p:cNvPr id="1517" name="Google Shape;1517;p42"/>
          <p:cNvSpPr txBox="1">
            <a:spLocks noGrp="1"/>
          </p:cNvSpPr>
          <p:nvPr>
            <p:ph type="subTitle" idx="16"/>
          </p:nvPr>
        </p:nvSpPr>
        <p:spPr>
          <a:xfrm>
            <a:off x="3182386" y="2911414"/>
            <a:ext cx="2466108" cy="894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khái niệm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được sử dụng </a:t>
            </a:r>
          </a:p>
        </p:txBody>
      </p:sp>
      <p:sp>
        <p:nvSpPr>
          <p:cNvPr id="1519" name="Google Shape;1519;p42"/>
          <p:cNvSpPr txBox="1">
            <a:spLocks noGrp="1"/>
          </p:cNvSpPr>
          <p:nvPr>
            <p:ph type="title" idx="18"/>
          </p:nvPr>
        </p:nvSpPr>
        <p:spPr>
          <a:xfrm>
            <a:off x="3772540" y="2208001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02</a:t>
            </a:r>
            <a:endParaRPr sz="2600" dirty="0"/>
          </a:p>
        </p:txBody>
      </p:sp>
      <p:cxnSp>
        <p:nvCxnSpPr>
          <p:cNvPr id="1522" name="Google Shape;1522;p42"/>
          <p:cNvCxnSpPr>
            <a:cxnSpLocks/>
          </p:cNvCxnSpPr>
          <p:nvPr/>
        </p:nvCxnSpPr>
        <p:spPr>
          <a:xfrm>
            <a:off x="325582" y="1029073"/>
            <a:ext cx="399010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E814E004-AC24-33DA-33FF-25B3764C09B2}"/>
              </a:ext>
            </a:extLst>
          </p:cNvPr>
          <p:cNvSpPr txBox="1">
            <a:spLocks/>
          </p:cNvSpPr>
          <p:nvPr/>
        </p:nvSpPr>
        <p:spPr>
          <a:xfrm>
            <a:off x="174049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Smart Contract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A272FD36-8D92-464B-FC59-ED4CC4A6FF56}"/>
              </a:ext>
            </a:extLst>
          </p:cNvPr>
          <p:cNvCxnSpPr>
            <a:cxnSpLocks/>
          </p:cNvCxnSpPr>
          <p:nvPr/>
        </p:nvCxnSpPr>
        <p:spPr>
          <a:xfrm>
            <a:off x="1543050" y="572700"/>
            <a:ext cx="56221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017C8A-311B-C91A-0368-FE1B8D71E1EF}"/>
              </a:ext>
            </a:extLst>
          </p:cNvPr>
          <p:cNvSpPr txBox="1"/>
          <p:nvPr/>
        </p:nvSpPr>
        <p:spPr>
          <a:xfrm>
            <a:off x="314324" y="857547"/>
            <a:ext cx="78009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4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Minh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dàng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xuất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Smart contract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mật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Hiệu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quả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tế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Tiêu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chuẩn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hóa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7536B8-8D5D-77A2-4376-50A03988F37C}"/>
              </a:ext>
            </a:extLst>
          </p:cNvPr>
          <p:cNvSpPr txBox="1"/>
          <p:nvPr/>
        </p:nvSpPr>
        <p:spPr>
          <a:xfrm>
            <a:off x="4110038" y="3168493"/>
            <a:ext cx="4833938" cy="140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con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người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pháp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chưa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rõ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rang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hiện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69410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E814E004-AC24-33DA-33FF-25B3764C09B2}"/>
              </a:ext>
            </a:extLst>
          </p:cNvPr>
          <p:cNvSpPr txBox="1">
            <a:spLocks/>
          </p:cNvSpPr>
          <p:nvPr/>
        </p:nvSpPr>
        <p:spPr>
          <a:xfrm>
            <a:off x="232985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Solidity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A272FD36-8D92-464B-FC59-ED4CC4A6FF56}"/>
              </a:ext>
            </a:extLst>
          </p:cNvPr>
          <p:cNvCxnSpPr>
            <a:cxnSpLocks/>
          </p:cNvCxnSpPr>
          <p:nvPr/>
        </p:nvCxnSpPr>
        <p:spPr>
          <a:xfrm>
            <a:off x="2014537" y="581044"/>
            <a:ext cx="443746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extBox 12">
            <a:extLst>
              <a:ext uri="{FF2B5EF4-FFF2-40B4-BE49-F238E27FC236}">
                <a16:creationId xmlns:a16="http://schemas.microsoft.com/office/drawing/2014/main" id="{E2017C8A-311B-C91A-0368-FE1B8D71E1EF}"/>
              </a:ext>
            </a:extLst>
          </p:cNvPr>
          <p:cNvSpPr txBox="1"/>
          <p:nvPr/>
        </p:nvSpPr>
        <p:spPr>
          <a:xfrm>
            <a:off x="400049" y="982538"/>
            <a:ext cx="7640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Solidity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high-level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Virtual Machine.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E57536B8-8D5D-77A2-4376-50A03988F37C}"/>
              </a:ext>
            </a:extLst>
          </p:cNvPr>
          <p:cNvSpPr txBox="1"/>
          <p:nvPr/>
        </p:nvSpPr>
        <p:spPr>
          <a:xfrm>
            <a:off x="266105" y="1880479"/>
            <a:ext cx="7934324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algn="just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Solidity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contract.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0" indent="-33020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v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29" name="AutoShape 2" descr="Solidity for Creating Ethereum Smart Contracts: Why and How">
            <a:extLst>
              <a:ext uri="{FF2B5EF4-FFF2-40B4-BE49-F238E27FC236}">
                <a16:creationId xmlns:a16="http://schemas.microsoft.com/office/drawing/2014/main" id="{A249542D-FFF1-3ACD-3317-33B74D1E5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 descr="Build a Web3 App with Solidity + Ethereum Smart Contracts | Buildspace">
            <a:extLst>
              <a:ext uri="{FF2B5EF4-FFF2-40B4-BE49-F238E27FC236}">
                <a16:creationId xmlns:a16="http://schemas.microsoft.com/office/drawing/2014/main" id="{C028EFF8-C8D6-0D51-0AC7-8563CB10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43213"/>
            <a:ext cx="2578894" cy="21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845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C380564A-C07B-DFBD-37A9-EC10E6D1B825}"/>
              </a:ext>
            </a:extLst>
          </p:cNvPr>
          <p:cNvSpPr txBox="1">
            <a:spLocks/>
          </p:cNvSpPr>
          <p:nvPr/>
        </p:nvSpPr>
        <p:spPr>
          <a:xfrm>
            <a:off x="174049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các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chuẩn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ERC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C4B03C2-E428-29C1-7FB8-66B679642E94}"/>
              </a:ext>
            </a:extLst>
          </p:cNvPr>
          <p:cNvCxnSpPr>
            <a:cxnSpLocks/>
          </p:cNvCxnSpPr>
          <p:nvPr/>
        </p:nvCxnSpPr>
        <p:spPr>
          <a:xfrm>
            <a:off x="1543050" y="572700"/>
            <a:ext cx="56221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5BFAA0-B866-99C3-F9AB-90052F9FBD7B}"/>
              </a:ext>
            </a:extLst>
          </p:cNvPr>
          <p:cNvSpPr txBox="1"/>
          <p:nvPr/>
        </p:nvSpPr>
        <p:spPr>
          <a:xfrm>
            <a:off x="293542" y="725929"/>
            <a:ext cx="7800975" cy="2439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algn="just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ERC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Ethereum Request for Comment,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Ethereum. ERC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Smart Contract 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127000" algn="just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8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algn="just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ERC20, ERC1155, ERC721, ERC948,..Cách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ERC20, ERC 20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ERC-20.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pic>
        <p:nvPicPr>
          <p:cNvPr id="5122" name="Picture 2" descr="ERC20 là gì? Cách sở hữu Token ERC20 an toàn">
            <a:extLst>
              <a:ext uri="{FF2B5EF4-FFF2-40B4-BE49-F238E27FC236}">
                <a16:creationId xmlns:a16="http://schemas.microsoft.com/office/drawing/2014/main" id="{37E3DA53-372C-53CD-5A4A-343F803A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0" y="2911143"/>
            <a:ext cx="3375378" cy="19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oken ERC721 là gì? Tìm hiểu cách tạo và ứng dụng của token ERC721">
            <a:extLst>
              <a:ext uri="{FF2B5EF4-FFF2-40B4-BE49-F238E27FC236}">
                <a16:creationId xmlns:a16="http://schemas.microsoft.com/office/drawing/2014/main" id="{CE492751-74D8-770D-87D3-8495113EF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51" y="2911143"/>
            <a:ext cx="3378311" cy="19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242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8;p47">
            <a:extLst>
              <a:ext uri="{FF2B5EF4-FFF2-40B4-BE49-F238E27FC236}">
                <a16:creationId xmlns:a16="http://schemas.microsoft.com/office/drawing/2014/main" id="{148FACF2-5297-9683-C38F-D300A37BD062}"/>
              </a:ext>
            </a:extLst>
          </p:cNvPr>
          <p:cNvSpPr txBox="1">
            <a:spLocks/>
          </p:cNvSpPr>
          <p:nvPr/>
        </p:nvSpPr>
        <p:spPr>
          <a:xfrm>
            <a:off x="254597" y="0"/>
            <a:ext cx="545581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các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chuẩn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ERC</a:t>
            </a:r>
          </a:p>
        </p:txBody>
      </p:sp>
      <p:cxnSp>
        <p:nvCxnSpPr>
          <p:cNvPr id="5" name="Google Shape;1593;p47">
            <a:extLst>
              <a:ext uri="{FF2B5EF4-FFF2-40B4-BE49-F238E27FC236}">
                <a16:creationId xmlns:a16="http://schemas.microsoft.com/office/drawing/2014/main" id="{FA9B96EF-B074-E3B8-C242-AB05A2B0DC5C}"/>
              </a:ext>
            </a:extLst>
          </p:cNvPr>
          <p:cNvCxnSpPr>
            <a:cxnSpLocks/>
          </p:cNvCxnSpPr>
          <p:nvPr/>
        </p:nvCxnSpPr>
        <p:spPr>
          <a:xfrm>
            <a:off x="171450" y="572700"/>
            <a:ext cx="542210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FE2576-C7A1-7B7E-D41B-05778FAE583C}"/>
              </a:ext>
            </a:extLst>
          </p:cNvPr>
          <p:cNvSpPr txBox="1"/>
          <p:nvPr/>
        </p:nvSpPr>
        <p:spPr>
          <a:xfrm>
            <a:off x="528638" y="963487"/>
            <a:ext cx="48148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(Fungible token)</a:t>
            </a: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81CEF-C827-621B-0151-78C9DBD16ADE}"/>
              </a:ext>
            </a:extLst>
          </p:cNvPr>
          <p:cNvSpPr txBox="1"/>
          <p:nvPr/>
        </p:nvSpPr>
        <p:spPr>
          <a:xfrm>
            <a:off x="528637" y="3047047"/>
            <a:ext cx="2983585" cy="103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lừa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Hướng dẫn phân biệt 3 chuẩn token TRC20, OMNI và ERC20">
            <a:extLst>
              <a:ext uri="{FF2B5EF4-FFF2-40B4-BE49-F238E27FC236}">
                <a16:creationId xmlns:a16="http://schemas.microsoft.com/office/drawing/2014/main" id="{83756679-1452-FFED-9E64-4F5773F89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862715"/>
            <a:ext cx="4617243" cy="300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494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E814E004-AC24-33DA-33FF-25B3764C09B2}"/>
              </a:ext>
            </a:extLst>
          </p:cNvPr>
          <p:cNvSpPr txBox="1">
            <a:spLocks/>
          </p:cNvSpPr>
          <p:nvPr/>
        </p:nvSpPr>
        <p:spPr>
          <a:xfrm>
            <a:off x="1854896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A272FD36-8D92-464B-FC59-ED4CC4A6FF56}"/>
              </a:ext>
            </a:extLst>
          </p:cNvPr>
          <p:cNvCxnSpPr>
            <a:cxnSpLocks/>
          </p:cNvCxnSpPr>
          <p:nvPr/>
        </p:nvCxnSpPr>
        <p:spPr>
          <a:xfrm>
            <a:off x="2071688" y="572700"/>
            <a:ext cx="36933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017C8A-311B-C91A-0368-FE1B8D71E1EF}"/>
              </a:ext>
            </a:extLst>
          </p:cNvPr>
          <p:cNvSpPr txBox="1"/>
          <p:nvPr/>
        </p:nvSpPr>
        <p:spPr>
          <a:xfrm>
            <a:off x="1746646" y="2624128"/>
            <a:ext cx="6975873" cy="22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lvl="2" algn="just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(DEX).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(Liquidity Pool)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token. Sau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6B67C2-23A6-7B41-219A-6A7F15D7D819}"/>
              </a:ext>
            </a:extLst>
          </p:cNvPr>
          <p:cNvSpPr txBox="1"/>
          <p:nvPr/>
        </p:nvSpPr>
        <p:spPr>
          <a:xfrm>
            <a:off x="614363" y="767840"/>
            <a:ext cx="6822281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lvl="2" algn="just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IDO (Initial Decentralized Exchange Offering).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(Centralized Exchange),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94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2112071" y="0"/>
            <a:ext cx="41744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2328863" y="572700"/>
            <a:ext cx="36933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3485DF-49D4-B93C-74AD-D5F83A12F059}"/>
              </a:ext>
            </a:extLst>
          </p:cNvPr>
          <p:cNvSpPr txBox="1"/>
          <p:nvPr/>
        </p:nvSpPr>
        <p:spPr>
          <a:xfrm>
            <a:off x="996553" y="938793"/>
            <a:ext cx="6782991" cy="2140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Thanh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BA966-4EA2-2900-1DED-3E0A2FEF3E50}"/>
              </a:ext>
            </a:extLst>
          </p:cNvPr>
          <p:cNvSpPr txBox="1"/>
          <p:nvPr/>
        </p:nvSpPr>
        <p:spPr>
          <a:xfrm>
            <a:off x="996554" y="3445856"/>
            <a:ext cx="7440216" cy="103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KYC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AML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rửa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thẩm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0982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2443318" y="-53052"/>
            <a:ext cx="41744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2660110" y="519648"/>
            <a:ext cx="36933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E04E4B-9E4D-A530-C88D-A479229F9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218" y="858202"/>
            <a:ext cx="4125564" cy="37857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9B379-CD2D-AA94-8C8A-1A7DD3AAEA03}"/>
              </a:ext>
            </a:extLst>
          </p:cNvPr>
          <p:cNvSpPr txBox="1"/>
          <p:nvPr/>
        </p:nvSpPr>
        <p:spPr>
          <a:xfrm>
            <a:off x="1815459" y="4643981"/>
            <a:ext cx="4767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/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Hình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4: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Sự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khác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biệt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giữa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IDO, IEO, ICO</a:t>
            </a:r>
            <a:endParaRPr lang="en-US" sz="1600" b="1" dirty="0">
              <a:solidFill>
                <a:schemeClr val="bg1"/>
              </a:solidFill>
              <a:effectLst/>
              <a:latin typeface="Liberation Serif"/>
              <a:ea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2411982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1614055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1981200" y="572700"/>
            <a:ext cx="461356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4907F3-96FD-152D-F7B4-F30A74C1AFD4}"/>
              </a:ext>
            </a:extLst>
          </p:cNvPr>
          <p:cNvSpPr txBox="1"/>
          <p:nvPr/>
        </p:nvSpPr>
        <p:spPr>
          <a:xfrm>
            <a:off x="703118" y="1336963"/>
            <a:ext cx="7737764" cy="3412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1 - Sau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(TGE)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(whitelist)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809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1614055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1981200" y="572700"/>
            <a:ext cx="461356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4907F3-96FD-152D-F7B4-F30A74C1AFD4}"/>
              </a:ext>
            </a:extLst>
          </p:cNvPr>
          <p:cNvSpPr txBox="1"/>
          <p:nvPr/>
        </p:nvSpPr>
        <p:spPr>
          <a:xfrm>
            <a:off x="843071" y="992107"/>
            <a:ext cx="7568695" cy="4151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(Liquidity Pool)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2" algn="just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ngũ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Sau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TGE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TGE,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006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D0E7DA19-6651-B805-F898-E2A4B9B00F3B}"/>
              </a:ext>
            </a:extLst>
          </p:cNvPr>
          <p:cNvSpPr txBox="1">
            <a:spLocks/>
          </p:cNvSpPr>
          <p:nvPr/>
        </p:nvSpPr>
        <p:spPr>
          <a:xfrm>
            <a:off x="1295401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59E740A4-0CC9-A91D-95A7-C653FED1E432}"/>
              </a:ext>
            </a:extLst>
          </p:cNvPr>
          <p:cNvCxnSpPr>
            <a:cxnSpLocks/>
          </p:cNvCxnSpPr>
          <p:nvPr/>
        </p:nvCxnSpPr>
        <p:spPr>
          <a:xfrm>
            <a:off x="1662545" y="572700"/>
            <a:ext cx="52023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33FE27A-05F0-BF4B-397B-C9B8B67E8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036" y="873302"/>
            <a:ext cx="3226725" cy="374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CC7810-FFDA-CA00-C725-6C90B9178148}"/>
              </a:ext>
            </a:extLst>
          </p:cNvPr>
          <p:cNvSpPr txBox="1"/>
          <p:nvPr/>
        </p:nvSpPr>
        <p:spPr>
          <a:xfrm>
            <a:off x="289560" y="664590"/>
            <a:ext cx="3278462" cy="417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(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7CEEDA-72CF-A6B3-29B5-A731B5AA21E9}"/>
              </a:ext>
            </a:extLst>
          </p:cNvPr>
          <p:cNvSpPr txBox="1"/>
          <p:nvPr/>
        </p:nvSpPr>
        <p:spPr>
          <a:xfrm>
            <a:off x="476597" y="1226128"/>
            <a:ext cx="4594167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Liquidity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2AFE3-8E02-4C19-76C3-4B25A102D112}"/>
              </a:ext>
            </a:extLst>
          </p:cNvPr>
          <p:cNvSpPr txBox="1"/>
          <p:nvPr/>
        </p:nvSpPr>
        <p:spPr>
          <a:xfrm>
            <a:off x="476597" y="3039808"/>
            <a:ext cx="4469476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BTC, ETH,…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60216-F524-4E3E-42F8-B815067B8807}"/>
              </a:ext>
            </a:extLst>
          </p:cNvPr>
          <p:cNvSpPr txBox="1"/>
          <p:nvPr/>
        </p:nvSpPr>
        <p:spPr>
          <a:xfrm>
            <a:off x="5475311" y="4675909"/>
            <a:ext cx="3417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Hình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5: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Sơ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đồ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biểu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diễn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thanh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khoản</a:t>
            </a:r>
            <a:endParaRPr lang="en-US" sz="1600" dirty="0">
              <a:solidFill>
                <a:schemeClr val="bg1"/>
              </a:solidFill>
              <a:effectLst/>
              <a:latin typeface="Liberation Serif"/>
              <a:ea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2067810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4204825" y="3087401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3854675" y="1246788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</a:t>
            </a:r>
            <a:b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 Blockchain</a:t>
            </a:r>
            <a:endParaRPr sz="48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iquidity Pools - Solflare AcademySolflare Academy">
            <a:extLst>
              <a:ext uri="{FF2B5EF4-FFF2-40B4-BE49-F238E27FC236}">
                <a16:creationId xmlns:a16="http://schemas.microsoft.com/office/drawing/2014/main" id="{F5CD9579-6C80-ACB4-5EAF-BBDB9894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89" y="1292064"/>
            <a:ext cx="4471755" cy="342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1295401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</a:t>
            </a:r>
          </a:p>
        </p:txBody>
      </p:sp>
      <p:cxnSp>
        <p:nvCxnSpPr>
          <p:cNvPr id="5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662545" y="572700"/>
            <a:ext cx="52023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B30BEA-F843-27BA-DC03-35E51F02F86F}"/>
              </a:ext>
            </a:extLst>
          </p:cNvPr>
          <p:cNvSpPr txBox="1"/>
          <p:nvPr/>
        </p:nvSpPr>
        <p:spPr>
          <a:xfrm>
            <a:off x="214056" y="1292064"/>
            <a:ext cx="1393330" cy="417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endParaRPr lang="en-US" sz="1600" b="1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75549-FA03-358F-B8FC-B1CBA6358A64}"/>
              </a:ext>
            </a:extLst>
          </p:cNvPr>
          <p:cNvSpPr txBox="1"/>
          <p:nvPr/>
        </p:nvSpPr>
        <p:spPr>
          <a:xfrm>
            <a:off x="374073" y="1790007"/>
            <a:ext cx="3726871" cy="263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Liquidity pool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(lock)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(permissionless)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9614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681445" y="-32983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062445" y="539717"/>
            <a:ext cx="639387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CA5F0BB-DFDD-A786-CF50-C3A61A068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09" y="1496236"/>
            <a:ext cx="3704478" cy="178565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617C7344-4EEB-8BB5-390D-849C7443D5C5}"/>
              </a:ext>
            </a:extLst>
          </p:cNvPr>
          <p:cNvSpPr txBox="1"/>
          <p:nvPr/>
        </p:nvSpPr>
        <p:spPr>
          <a:xfrm>
            <a:off x="347057" y="973871"/>
            <a:ext cx="4495106" cy="374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Provider.</a:t>
            </a:r>
          </a:p>
          <a:p>
            <a:pPr algn="just">
              <a:lnSpc>
                <a:spcPct val="150000"/>
              </a:lnSpc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(incentive)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Provider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0EA4F5-C5A0-BD70-5615-FBFB13D2D642}"/>
              </a:ext>
            </a:extLst>
          </p:cNvPr>
          <p:cNvSpPr txBox="1"/>
          <p:nvPr/>
        </p:nvSpPr>
        <p:spPr>
          <a:xfrm>
            <a:off x="5755837" y="3340677"/>
            <a:ext cx="2815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Hình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6: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Sơ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đồ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biểu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diễn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pool</a:t>
            </a:r>
            <a:endParaRPr lang="en-US" sz="1600" dirty="0">
              <a:solidFill>
                <a:schemeClr val="bg1"/>
              </a:solidFill>
              <a:effectLst/>
              <a:latin typeface="Liberation Serif"/>
              <a:ea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2730435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688589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069589" y="572700"/>
            <a:ext cx="639387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9E65087-C39F-16C2-9108-0CE458A09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" t="4564" r="2646" b="3412"/>
          <a:stretch/>
        </p:blipFill>
        <p:spPr bwMode="auto">
          <a:xfrm>
            <a:off x="5314301" y="1296311"/>
            <a:ext cx="3579451" cy="223266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45B29B-7AFF-31EE-F403-98044FE93960}"/>
              </a:ext>
            </a:extLst>
          </p:cNvPr>
          <p:cNvSpPr txBox="1"/>
          <p:nvPr/>
        </p:nvSpPr>
        <p:spPr>
          <a:xfrm>
            <a:off x="481458" y="1296311"/>
            <a:ext cx="43524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pool,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token. LP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0A84A-9E3E-A2DD-41FC-293D77882F22}"/>
              </a:ext>
            </a:extLst>
          </p:cNvPr>
          <p:cNvSpPr txBox="1"/>
          <p:nvPr/>
        </p:nvSpPr>
        <p:spPr>
          <a:xfrm>
            <a:off x="5444757" y="3678860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Hình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7: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Sơ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đồ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biểu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diễn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mối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liên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hệ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liquidity provider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và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pool</a:t>
            </a:r>
            <a:endParaRPr lang="en-US" sz="1600" dirty="0">
              <a:solidFill>
                <a:schemeClr val="bg1"/>
              </a:solidFill>
              <a:effectLst/>
              <a:latin typeface="Liberation Serif"/>
              <a:ea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1257425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8;p47">
            <a:extLst>
              <a:ext uri="{FF2B5EF4-FFF2-40B4-BE49-F238E27FC236}">
                <a16:creationId xmlns:a16="http://schemas.microsoft.com/office/drawing/2014/main" id="{8F89E36B-8E62-D293-8D01-097D97434811}"/>
              </a:ext>
            </a:extLst>
          </p:cNvPr>
          <p:cNvSpPr txBox="1">
            <a:spLocks/>
          </p:cNvSpPr>
          <p:nvPr/>
        </p:nvSpPr>
        <p:spPr>
          <a:xfrm>
            <a:off x="1474401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cxnSp>
        <p:nvCxnSpPr>
          <p:cNvPr id="3" name="Google Shape;1593;p47">
            <a:extLst>
              <a:ext uri="{FF2B5EF4-FFF2-40B4-BE49-F238E27FC236}">
                <a16:creationId xmlns:a16="http://schemas.microsoft.com/office/drawing/2014/main" id="{40545F52-97D7-BC81-9561-FBD4F44BA34A}"/>
              </a:ext>
            </a:extLst>
          </p:cNvPr>
          <p:cNvCxnSpPr>
            <a:cxnSpLocks/>
          </p:cNvCxnSpPr>
          <p:nvPr/>
        </p:nvCxnSpPr>
        <p:spPr>
          <a:xfrm>
            <a:off x="1757363" y="572700"/>
            <a:ext cx="489346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Superstarpad – The Best Metaverse Launchpad Is Here – Crypto Trendings">
            <a:extLst>
              <a:ext uri="{FF2B5EF4-FFF2-40B4-BE49-F238E27FC236}">
                <a16:creationId xmlns:a16="http://schemas.microsoft.com/office/drawing/2014/main" id="{CD4EBCF2-A6B7-6D87-823C-2CEEEF573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203191"/>
            <a:ext cx="3505198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oTeX Partners with Launchzone to Release IDO Launchpad">
            <a:extLst>
              <a:ext uri="{FF2B5EF4-FFF2-40B4-BE49-F238E27FC236}">
                <a16:creationId xmlns:a16="http://schemas.microsoft.com/office/drawing/2014/main" id="{8512D630-A3A9-5DB4-DA8B-A352C27AA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830894"/>
            <a:ext cx="3505198" cy="21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96461C-E9F0-E343-0324-47EC03FFEF9F}"/>
              </a:ext>
            </a:extLst>
          </p:cNvPr>
          <p:cNvSpPr txBox="1"/>
          <p:nvPr/>
        </p:nvSpPr>
        <p:spPr>
          <a:xfrm>
            <a:off x="386422" y="893229"/>
            <a:ext cx="4829814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Launchpad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Polkastarter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DAO Maker,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Solstarter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BSCPad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21413-F216-5E5D-4CC6-809CE403AC20}"/>
              </a:ext>
            </a:extLst>
          </p:cNvPr>
          <p:cNvSpPr txBox="1"/>
          <p:nvPr/>
        </p:nvSpPr>
        <p:spPr>
          <a:xfrm>
            <a:off x="386422" y="2838238"/>
            <a:ext cx="4507706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phóng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ươm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84952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E32F24E0-EEA1-0869-D0C9-FF4F91C5CBDB}"/>
              </a:ext>
            </a:extLst>
          </p:cNvPr>
          <p:cNvSpPr txBox="1">
            <a:spLocks/>
          </p:cNvSpPr>
          <p:nvPr/>
        </p:nvSpPr>
        <p:spPr>
          <a:xfrm>
            <a:off x="1474401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89E2A4FD-0113-DEE3-4EDC-DCFB0E6CFD5E}"/>
              </a:ext>
            </a:extLst>
          </p:cNvPr>
          <p:cNvCxnSpPr>
            <a:cxnSpLocks/>
          </p:cNvCxnSpPr>
          <p:nvPr/>
        </p:nvCxnSpPr>
        <p:spPr>
          <a:xfrm>
            <a:off x="1757363" y="572700"/>
            <a:ext cx="489346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933477-E892-1F7F-24CC-DD49649BAA20}"/>
              </a:ext>
            </a:extLst>
          </p:cNvPr>
          <p:cNvSpPr txBox="1"/>
          <p:nvPr/>
        </p:nvSpPr>
        <p:spPr>
          <a:xfrm>
            <a:off x="482203" y="888787"/>
            <a:ext cx="8179593" cy="140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Mua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26FE34-6D90-C834-EB49-2742156AE6CF}"/>
              </a:ext>
            </a:extLst>
          </p:cNvPr>
          <p:cNvSpPr txBox="1"/>
          <p:nvPr/>
        </p:nvSpPr>
        <p:spPr>
          <a:xfrm>
            <a:off x="1348911" y="2904624"/>
            <a:ext cx="7309870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5165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799209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055518" y="572700"/>
            <a:ext cx="613499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B4F7A4-3B8D-61E6-4E1E-ECC3BCCC4193}"/>
              </a:ext>
            </a:extLst>
          </p:cNvPr>
          <p:cNvSpPr txBox="1"/>
          <p:nvPr/>
        </p:nvSpPr>
        <p:spPr>
          <a:xfrm>
            <a:off x="547255" y="1490542"/>
            <a:ext cx="79237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tung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53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799209" y="1653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041663" y="629771"/>
            <a:ext cx="613499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B4F7A4-3B8D-61E6-4E1E-ECC3BCCC4193}"/>
              </a:ext>
            </a:extLst>
          </p:cNvPr>
          <p:cNvSpPr txBox="1"/>
          <p:nvPr/>
        </p:nvSpPr>
        <p:spPr>
          <a:xfrm>
            <a:off x="554181" y="1636016"/>
            <a:ext cx="7923717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5: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</a:t>
            </a:r>
          </a:p>
          <a:p>
            <a:pPr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rẻ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  <a:p>
            <a:pPr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crypto.</a:t>
            </a:r>
          </a:p>
        </p:txBody>
      </p:sp>
    </p:spTree>
    <p:extLst>
      <p:ext uri="{BB962C8B-B14F-4D97-AF65-F5344CB8AC3E}">
        <p14:creationId xmlns:p14="http://schemas.microsoft.com/office/powerpoint/2010/main" val="1515853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9F324A7E-971D-32D2-68D4-B27DAEF71A94}"/>
              </a:ext>
            </a:extLst>
          </p:cNvPr>
          <p:cNvSpPr txBox="1">
            <a:spLocks/>
          </p:cNvSpPr>
          <p:nvPr/>
        </p:nvSpPr>
        <p:spPr>
          <a:xfrm>
            <a:off x="327747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4EC24EC2-545D-B06F-390B-A40112FA6D4E}"/>
              </a:ext>
            </a:extLst>
          </p:cNvPr>
          <p:cNvCxnSpPr>
            <a:cxnSpLocks/>
          </p:cNvCxnSpPr>
          <p:nvPr/>
        </p:nvCxnSpPr>
        <p:spPr>
          <a:xfrm>
            <a:off x="649000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13C0FA-8A20-701D-826F-F859959FE491}"/>
              </a:ext>
            </a:extLst>
          </p:cNvPr>
          <p:cNvSpPr txBox="1"/>
          <p:nvPr/>
        </p:nvSpPr>
        <p:spPr>
          <a:xfrm>
            <a:off x="1893310" y="2731186"/>
            <a:ext cx="7058890" cy="1767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22860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Web3.js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Foundation, bao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Ethereum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 Object Notation </a:t>
            </a:r>
          </a:p>
          <a:p>
            <a:pPr marL="228600" indent="228600" algn="r">
              <a:lnSpc>
                <a:spcPct val="150000"/>
              </a:lnSpc>
            </a:pPr>
            <a:endParaRPr lang="en-US" sz="105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pic>
        <p:nvPicPr>
          <p:cNvPr id="2052" name="Picture 4" descr="Web3 CoinNET - Bitcoin Haberleri, Blockchain ve Kripto Para Haberleri">
            <a:extLst>
              <a:ext uri="{FF2B5EF4-FFF2-40B4-BE49-F238E27FC236}">
                <a16:creationId xmlns:a16="http://schemas.microsoft.com/office/drawing/2014/main" id="{17ABEDD2-F3E1-7463-4C40-8CAAEE71D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3"/>
          <a:stretch/>
        </p:blipFill>
        <p:spPr bwMode="auto">
          <a:xfrm>
            <a:off x="2359613" y="850064"/>
            <a:ext cx="4103532" cy="188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258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9F324A7E-971D-32D2-68D4-B27DAEF71A94}"/>
              </a:ext>
            </a:extLst>
          </p:cNvPr>
          <p:cNvSpPr txBox="1">
            <a:spLocks/>
          </p:cNvSpPr>
          <p:nvPr/>
        </p:nvSpPr>
        <p:spPr>
          <a:xfrm>
            <a:off x="327747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4EC24EC2-545D-B06F-390B-A40112FA6D4E}"/>
              </a:ext>
            </a:extLst>
          </p:cNvPr>
          <p:cNvCxnSpPr>
            <a:cxnSpLocks/>
          </p:cNvCxnSpPr>
          <p:nvPr/>
        </p:nvCxnSpPr>
        <p:spPr>
          <a:xfrm>
            <a:off x="649000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A5A2F4-6251-AC48-F2E3-51EDD8343D51}"/>
              </a:ext>
            </a:extLst>
          </p:cNvPr>
          <p:cNvSpPr txBox="1"/>
          <p:nvPr/>
        </p:nvSpPr>
        <p:spPr>
          <a:xfrm>
            <a:off x="4422364" y="3283803"/>
            <a:ext cx="2964273" cy="1525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mô-đun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web3js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web3-eth           - web3-net</a:t>
            </a:r>
          </a:p>
          <a:p>
            <a:pPr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web3-shh          - web3-utils</a:t>
            </a:r>
          </a:p>
          <a:p>
            <a:pPr lvl="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web3-bzz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2C3599-9F54-3022-428B-8388DE153E17}"/>
              </a:ext>
            </a:extLst>
          </p:cNvPr>
          <p:cNvSpPr txBox="1"/>
          <p:nvPr/>
        </p:nvSpPr>
        <p:spPr>
          <a:xfrm>
            <a:off x="649000" y="2276471"/>
            <a:ext cx="6892636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Web3.js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D0C85-EC19-42FE-05C9-53B769865745}"/>
              </a:ext>
            </a:extLst>
          </p:cNvPr>
          <p:cNvSpPr txBox="1"/>
          <p:nvPr/>
        </p:nvSpPr>
        <p:spPr>
          <a:xfrm>
            <a:off x="850323" y="910560"/>
            <a:ext cx="5191990" cy="1155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Procedure Call (JSON-RPC).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18322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4E3B5868-BC46-65C1-B444-5F12A6D081CE}"/>
              </a:ext>
            </a:extLst>
          </p:cNvPr>
          <p:cNvSpPr txBox="1">
            <a:spLocks/>
          </p:cNvSpPr>
          <p:nvPr/>
        </p:nvSpPr>
        <p:spPr>
          <a:xfrm>
            <a:off x="10425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2287B5F-F15A-45A7-0784-0FC9222E0DB0}"/>
              </a:ext>
            </a:extLst>
          </p:cNvPr>
          <p:cNvCxnSpPr>
            <a:cxnSpLocks/>
          </p:cNvCxnSpPr>
          <p:nvPr/>
        </p:nvCxnSpPr>
        <p:spPr>
          <a:xfrm>
            <a:off x="1363808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B6FE3-CA68-8B3C-3186-C0B6525DAE37}"/>
              </a:ext>
            </a:extLst>
          </p:cNvPr>
          <p:cNvSpPr txBox="1"/>
          <p:nvPr/>
        </p:nvSpPr>
        <p:spPr>
          <a:xfrm>
            <a:off x="410819" y="937481"/>
            <a:ext cx="8165144" cy="386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Web3-eth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1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lvl="0">
              <a:lnSpc>
                <a:spcPct val="150000"/>
              </a:lnSpc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>
              <a:lnSpc>
                <a:spcPct val="150000"/>
              </a:lnSpc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_web3.eth.getBalance_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_web3.eth.signTransaction_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_web3.eth.sendSignedTransaction_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Ethereum.</a:t>
            </a:r>
          </a:p>
        </p:txBody>
      </p:sp>
    </p:spTree>
    <p:extLst>
      <p:ext uri="{BB962C8B-B14F-4D97-AF65-F5344CB8AC3E}">
        <p14:creationId xmlns:p14="http://schemas.microsoft.com/office/powerpoint/2010/main" val="1752887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4457088" y="21259"/>
            <a:ext cx="38412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4200"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4341582" y="676759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D7CA9-ACBF-C22C-E21D-DA65D0E47986}"/>
              </a:ext>
            </a:extLst>
          </p:cNvPr>
          <p:cNvSpPr txBox="1"/>
          <p:nvPr/>
        </p:nvSpPr>
        <p:spPr>
          <a:xfrm>
            <a:off x="4057650" y="993705"/>
            <a:ext cx="4650582" cy="386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Khái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niệm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cuốn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sổ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cái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hay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hệ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thống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cơ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sở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liệu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phép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(block).</a:t>
            </a:r>
          </a:p>
          <a:p>
            <a:pPr marL="457200" indent="-330200">
              <a:buClr>
                <a:schemeClr val="accent1"/>
              </a:buClr>
              <a:buSzPts val="1600"/>
              <a:buFont typeface="Arial"/>
              <a:buChar char="●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Đặc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 </a:t>
            </a:r>
            <a:r>
              <a:rPr lang="en-US" sz="16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làm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giả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,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phá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hủy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bất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biến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bảo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mật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-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minh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bạch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-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Truy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xuất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nguồn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gốc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tức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thì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-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Tương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với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có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tự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	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hóa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qua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SmartContract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4E3B5868-BC46-65C1-B444-5F12A6D081CE}"/>
              </a:ext>
            </a:extLst>
          </p:cNvPr>
          <p:cNvSpPr txBox="1">
            <a:spLocks/>
          </p:cNvSpPr>
          <p:nvPr/>
        </p:nvSpPr>
        <p:spPr>
          <a:xfrm>
            <a:off x="10425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2287B5F-F15A-45A7-0784-0FC9222E0DB0}"/>
              </a:ext>
            </a:extLst>
          </p:cNvPr>
          <p:cNvCxnSpPr>
            <a:cxnSpLocks/>
          </p:cNvCxnSpPr>
          <p:nvPr/>
        </p:nvCxnSpPr>
        <p:spPr>
          <a:xfrm>
            <a:off x="1363808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4F6504-534F-64A7-A4BA-D3152CD6E544}"/>
              </a:ext>
            </a:extLst>
          </p:cNvPr>
          <p:cNvSpPr txBox="1"/>
          <p:nvPr/>
        </p:nvSpPr>
        <p:spPr>
          <a:xfrm>
            <a:off x="741218" y="989868"/>
            <a:ext cx="8014855" cy="259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Web3-shh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lvl="0" algn="just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mô-đun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web3-shh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Whisper. </a:t>
            </a:r>
          </a:p>
          <a:p>
            <a:pPr lvl="0" algn="just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 algn="just"/>
            <a:endParaRPr lang="en-US" sz="105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- _web3.shh.post_post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Whisper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lvl="3" algn="just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 algn="just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- _web3.shh.subscribe_Tạo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Whisper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9E254-735F-B887-7D2F-D0BA4ABB82F5}"/>
              </a:ext>
            </a:extLst>
          </p:cNvPr>
          <p:cNvSpPr txBox="1"/>
          <p:nvPr/>
        </p:nvSpPr>
        <p:spPr>
          <a:xfrm>
            <a:off x="852055" y="3923853"/>
            <a:ext cx="7301345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Whisper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958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4E3B5868-BC46-65C1-B444-5F12A6D081CE}"/>
              </a:ext>
            </a:extLst>
          </p:cNvPr>
          <p:cNvSpPr txBox="1">
            <a:spLocks/>
          </p:cNvSpPr>
          <p:nvPr/>
        </p:nvSpPr>
        <p:spPr>
          <a:xfrm>
            <a:off x="10425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2287B5F-F15A-45A7-0784-0FC9222E0DB0}"/>
              </a:ext>
            </a:extLst>
          </p:cNvPr>
          <p:cNvCxnSpPr>
            <a:cxnSpLocks/>
          </p:cNvCxnSpPr>
          <p:nvPr/>
        </p:nvCxnSpPr>
        <p:spPr>
          <a:xfrm>
            <a:off x="1363808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B6FE3-CA68-8B3C-3186-C0B6525DAE37}"/>
              </a:ext>
            </a:extLst>
          </p:cNvPr>
          <p:cNvSpPr txBox="1"/>
          <p:nvPr/>
        </p:nvSpPr>
        <p:spPr>
          <a:xfrm>
            <a:off x="238828" y="771228"/>
            <a:ext cx="8281717" cy="22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Web3-bzz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Swarm. </a:t>
            </a:r>
          </a:p>
          <a:p>
            <a:pPr lvl="0" algn="just"/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-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_web3.bzz.upload_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Swarm</a:t>
            </a:r>
          </a:p>
          <a:p>
            <a:pPr lvl="0" algn="just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-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_Web3.bzz.download_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Swarm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34A8B-07A9-3809-9D72-8AA8F2E9B64F}"/>
              </a:ext>
            </a:extLst>
          </p:cNvPr>
          <p:cNvSpPr txBox="1"/>
          <p:nvPr/>
        </p:nvSpPr>
        <p:spPr>
          <a:xfrm>
            <a:off x="467428" y="3718324"/>
            <a:ext cx="8281717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896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4E3B5868-BC46-65C1-B444-5F12A6D081CE}"/>
              </a:ext>
            </a:extLst>
          </p:cNvPr>
          <p:cNvSpPr txBox="1">
            <a:spLocks/>
          </p:cNvSpPr>
          <p:nvPr/>
        </p:nvSpPr>
        <p:spPr>
          <a:xfrm>
            <a:off x="10425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2287B5F-F15A-45A7-0784-0FC9222E0DB0}"/>
              </a:ext>
            </a:extLst>
          </p:cNvPr>
          <p:cNvCxnSpPr>
            <a:cxnSpLocks/>
          </p:cNvCxnSpPr>
          <p:nvPr/>
        </p:nvCxnSpPr>
        <p:spPr>
          <a:xfrm>
            <a:off x="1363808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4F6504-534F-64A7-A4BA-D3152CD6E544}"/>
              </a:ext>
            </a:extLst>
          </p:cNvPr>
          <p:cNvSpPr txBox="1"/>
          <p:nvPr/>
        </p:nvSpPr>
        <p:spPr>
          <a:xfrm>
            <a:off x="820882" y="1276919"/>
            <a:ext cx="7502235" cy="321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Web3-net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lvl="0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Cho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Ethereum. 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node. </a:t>
            </a:r>
          </a:p>
          <a:p>
            <a:pPr lvl="0"/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web3. *.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net.getID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web3. *.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net.getPeerCount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63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35306355-E217-AFAD-5938-55FE50A25C3F}"/>
              </a:ext>
            </a:extLst>
          </p:cNvPr>
          <p:cNvSpPr txBox="1">
            <a:spLocks/>
          </p:cNvSpPr>
          <p:nvPr/>
        </p:nvSpPr>
        <p:spPr>
          <a:xfrm>
            <a:off x="1205346" y="130585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7D1C7981-F181-43E1-359B-A8058EF2CFC0}"/>
              </a:ext>
            </a:extLst>
          </p:cNvPr>
          <p:cNvCxnSpPr>
            <a:cxnSpLocks/>
          </p:cNvCxnSpPr>
          <p:nvPr/>
        </p:nvCxnSpPr>
        <p:spPr>
          <a:xfrm>
            <a:off x="1526599" y="703285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89D0DAF1-FA1C-7091-924B-A1E90B1222E9}"/>
              </a:ext>
            </a:extLst>
          </p:cNvPr>
          <p:cNvSpPr txBox="1"/>
          <p:nvPr/>
        </p:nvSpPr>
        <p:spPr>
          <a:xfrm>
            <a:off x="564572" y="1146334"/>
            <a:ext cx="4343401" cy="3125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Web3-utils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algn="just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mô-đun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web3.js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Web3-utils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FC466CB1-275E-0567-B784-D389FC6DC642}"/>
              </a:ext>
            </a:extLst>
          </p:cNvPr>
          <p:cNvSpPr txBox="1"/>
          <p:nvPr/>
        </p:nvSpPr>
        <p:spPr>
          <a:xfrm>
            <a:off x="5330535" y="996430"/>
            <a:ext cx="3248892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_web3.utils.toWei_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ether sang Wei</a:t>
            </a:r>
          </a:p>
          <a:p>
            <a:endParaRPr lang="en-US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_web3.utils.hexToNumberString_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9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_web3.utils.isAddress,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958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4315368" y="3377913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4071768" y="1130633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launchpad </a:t>
            </a: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292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4E3B5868-BC46-65C1-B444-5F12A6D081CE}"/>
              </a:ext>
            </a:extLst>
          </p:cNvPr>
          <p:cNvSpPr txBox="1">
            <a:spLocks/>
          </p:cNvSpPr>
          <p:nvPr/>
        </p:nvSpPr>
        <p:spPr>
          <a:xfrm>
            <a:off x="1208810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2287B5F-F15A-45A7-0784-0FC9222E0DB0}"/>
              </a:ext>
            </a:extLst>
          </p:cNvPr>
          <p:cNvCxnSpPr>
            <a:cxnSpLocks/>
          </p:cNvCxnSpPr>
          <p:nvPr/>
        </p:nvCxnSpPr>
        <p:spPr>
          <a:xfrm>
            <a:off x="1461655" y="572700"/>
            <a:ext cx="559030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10.png">
            <a:extLst>
              <a:ext uri="{FF2B5EF4-FFF2-40B4-BE49-F238E27FC236}">
                <a16:creationId xmlns:a16="http://schemas.microsoft.com/office/drawing/2014/main" id="{8579CB45-145F-B94D-D3F3-F455D635A73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357255" y="1199772"/>
            <a:ext cx="4463869" cy="3039719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CF378A-C8D9-2A7D-4B60-94DF96938C1C}"/>
              </a:ext>
            </a:extLst>
          </p:cNvPr>
          <p:cNvSpPr txBox="1"/>
          <p:nvPr/>
        </p:nvSpPr>
        <p:spPr>
          <a:xfrm>
            <a:off x="322876" y="1353455"/>
            <a:ext cx="382656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Trong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đề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tài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này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,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em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sẽ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sử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dụng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Ganache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để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dựng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một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mạng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Blockchain private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để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lưu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trữ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các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Smart Contracts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cũng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như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theo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các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thông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tin,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cấu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trúc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đã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đề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ra.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</a:p>
          <a:p>
            <a:pPr indent="457200">
              <a:lnSpc>
                <a:spcPct val="150000"/>
              </a:lnSpc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Sử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dụng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Truffle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để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deploy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và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Hardhat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để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verify</a:t>
            </a:r>
          </a:p>
          <a:p>
            <a:pPr>
              <a:lnSpc>
                <a:spcPct val="150000"/>
              </a:lnSpc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 </a:t>
            </a:r>
          </a:p>
          <a:p>
            <a:endParaRPr lang="en-US" sz="1600" b="1" kern="150" dirty="0">
              <a:solidFill>
                <a:schemeClr val="bg2"/>
              </a:solidFill>
              <a:latin typeface="Times New Roman" panose="02020603050405020304" pitchFamily="18" charset="0"/>
              <a:cs typeface="Mangal" panose="02040503050203030202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EE6ED-D3D3-2431-5FC7-F086CF0F03C2}"/>
              </a:ext>
            </a:extLst>
          </p:cNvPr>
          <p:cNvSpPr txBox="1"/>
          <p:nvPr/>
        </p:nvSpPr>
        <p:spPr>
          <a:xfrm>
            <a:off x="5297810" y="4308110"/>
            <a:ext cx="2582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Hình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8: Giao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diện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iberation Serif"/>
              </a:rPr>
              <a:t> Ganache</a:t>
            </a:r>
            <a:endParaRPr lang="en-US" sz="1600" dirty="0">
              <a:solidFill>
                <a:schemeClr val="bg1"/>
              </a:solidFill>
              <a:effectLst/>
              <a:latin typeface="Liberation Serif"/>
              <a:ea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2779819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7A0FFA-5AF4-34B8-92EA-E981BDC8FB9A}"/>
              </a:ext>
            </a:extLst>
          </p:cNvPr>
          <p:cNvSpPr txBox="1"/>
          <p:nvPr/>
        </p:nvSpPr>
        <p:spPr>
          <a:xfrm>
            <a:off x="360217" y="1517009"/>
            <a:ext cx="4113703" cy="2387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PoolModifier.sol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Smart Contract).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20.png">
            <a:extLst>
              <a:ext uri="{FF2B5EF4-FFF2-40B4-BE49-F238E27FC236}">
                <a16:creationId xmlns:a16="http://schemas.microsoft.com/office/drawing/2014/main" id="{6196224F-AD27-45C5-8BF0-C70C4DC08639}"/>
              </a:ext>
            </a:extLst>
          </p:cNvPr>
          <p:cNvPicPr/>
          <p:nvPr/>
        </p:nvPicPr>
        <p:blipFill>
          <a:blip r:embed="rId2"/>
          <a:srcRect b="6304"/>
          <a:stretch>
            <a:fillRect/>
          </a:stretch>
        </p:blipFill>
        <p:spPr>
          <a:xfrm>
            <a:off x="4786745" y="887960"/>
            <a:ext cx="3997040" cy="3682839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35FD4A-2DEC-ED05-BC7C-158EF1F7FED8}"/>
              </a:ext>
            </a:extLst>
          </p:cNvPr>
          <p:cNvSpPr txBox="1"/>
          <p:nvPr/>
        </p:nvSpPr>
        <p:spPr>
          <a:xfrm>
            <a:off x="5545610" y="4570799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Hình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9: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PoolModifier.sol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45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7A0FFA-5AF4-34B8-92EA-E981BDC8FB9A}"/>
              </a:ext>
            </a:extLst>
          </p:cNvPr>
          <p:cNvSpPr txBox="1"/>
          <p:nvPr/>
        </p:nvSpPr>
        <p:spPr>
          <a:xfrm>
            <a:off x="360218" y="1517009"/>
            <a:ext cx="3685310" cy="191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IDO.sol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0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algn="just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Struct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24.png">
            <a:extLst>
              <a:ext uri="{FF2B5EF4-FFF2-40B4-BE49-F238E27FC236}">
                <a16:creationId xmlns:a16="http://schemas.microsoft.com/office/drawing/2014/main" id="{8A5EFC21-3C9E-AD0A-F5FA-7E4970A43A38}"/>
              </a:ext>
            </a:extLst>
          </p:cNvPr>
          <p:cNvPicPr/>
          <p:nvPr/>
        </p:nvPicPr>
        <p:blipFill rotWithShape="1">
          <a:blip r:embed="rId2"/>
          <a:srcRect r="20789"/>
          <a:stretch/>
        </p:blipFill>
        <p:spPr>
          <a:xfrm>
            <a:off x="4572000" y="970946"/>
            <a:ext cx="4149436" cy="3599853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0165C3-4D36-10D2-29A9-85EA1F1771DE}"/>
              </a:ext>
            </a:extLst>
          </p:cNvPr>
          <p:cNvSpPr txBox="1"/>
          <p:nvPr/>
        </p:nvSpPr>
        <p:spPr>
          <a:xfrm>
            <a:off x="5384193" y="4630490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Hình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10: Contract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IDO.sol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80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7A0FFA-5AF4-34B8-92EA-E981BDC8FB9A}"/>
              </a:ext>
            </a:extLst>
          </p:cNvPr>
          <p:cNvSpPr txBox="1"/>
          <p:nvPr/>
        </p:nvSpPr>
        <p:spPr>
          <a:xfrm>
            <a:off x="159325" y="1747486"/>
            <a:ext cx="3823855" cy="1648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CreateERC20.sol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 marL="412750" indent="-285750">
              <a:buClr>
                <a:schemeClr val="bg1"/>
              </a:buClr>
              <a:buSzPts val="1600"/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ERC20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>
              <a:buClr>
                <a:schemeClr val="bg1"/>
              </a:buClr>
              <a:buSzPts val="1600"/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19.png">
            <a:extLst>
              <a:ext uri="{FF2B5EF4-FFF2-40B4-BE49-F238E27FC236}">
                <a16:creationId xmlns:a16="http://schemas.microsoft.com/office/drawing/2014/main" id="{AC482C46-C977-028C-52AC-C7D7B9D0E3C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509655" y="851393"/>
            <a:ext cx="4156796" cy="3719405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42F706-B87A-A943-43E4-1A32A8D99F50}"/>
              </a:ext>
            </a:extLst>
          </p:cNvPr>
          <p:cNvSpPr txBox="1"/>
          <p:nvPr/>
        </p:nvSpPr>
        <p:spPr>
          <a:xfrm>
            <a:off x="5323925" y="4627418"/>
            <a:ext cx="2528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Hình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11: CreateERC20.sol</a:t>
            </a:r>
          </a:p>
        </p:txBody>
      </p:sp>
    </p:spTree>
    <p:extLst>
      <p:ext uri="{BB962C8B-B14F-4D97-AF65-F5344CB8AC3E}">
        <p14:creationId xmlns:p14="http://schemas.microsoft.com/office/powerpoint/2010/main" val="2057300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7A0FFA-5AF4-34B8-92EA-E981BDC8FB9A}"/>
              </a:ext>
            </a:extLst>
          </p:cNvPr>
          <p:cNvSpPr txBox="1"/>
          <p:nvPr/>
        </p:nvSpPr>
        <p:spPr>
          <a:xfrm>
            <a:off x="429490" y="862608"/>
            <a:ext cx="3969328" cy="41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</a:p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function: 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Mua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claimLeftIdo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IDO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calculateRateIdo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63AB3-C982-F341-0268-FAE531E5CC4D}"/>
              </a:ext>
            </a:extLst>
          </p:cNvPr>
          <p:cNvSpPr txBox="1"/>
          <p:nvPr/>
        </p:nvSpPr>
        <p:spPr>
          <a:xfrm>
            <a:off x="4636294" y="1145400"/>
            <a:ext cx="4377605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isIDOEnded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IDO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(True/False)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getLeftIDO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getTotalIDO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IDO (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80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44;p45">
            <a:extLst>
              <a:ext uri="{FF2B5EF4-FFF2-40B4-BE49-F238E27FC236}">
                <a16:creationId xmlns:a16="http://schemas.microsoft.com/office/drawing/2014/main" id="{13EA2EB2-375A-98B3-7FA9-9A9FDE880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8090" y="0"/>
            <a:ext cx="4647832" cy="5233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Google Shape;1547;p45">
            <a:extLst>
              <a:ext uri="{FF2B5EF4-FFF2-40B4-BE49-F238E27FC236}">
                <a16:creationId xmlns:a16="http://schemas.microsoft.com/office/drawing/2014/main" id="{0668DBF2-D3C7-8BB3-9464-24F985BA61E2}"/>
              </a:ext>
            </a:extLst>
          </p:cNvPr>
          <p:cNvCxnSpPr>
            <a:cxnSpLocks/>
          </p:cNvCxnSpPr>
          <p:nvPr/>
        </p:nvCxnSpPr>
        <p:spPr>
          <a:xfrm>
            <a:off x="3505384" y="547243"/>
            <a:ext cx="224313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8EEBE0-5303-1533-B2E3-AAFC73154855}"/>
              </a:ext>
            </a:extLst>
          </p:cNvPr>
          <p:cNvSpPr txBox="1"/>
          <p:nvPr/>
        </p:nvSpPr>
        <p:spPr>
          <a:xfrm>
            <a:off x="4691247" y="878979"/>
            <a:ext cx="40505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Thông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tin Block (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khối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)</a:t>
            </a:r>
          </a:p>
          <a:p>
            <a:pPr marL="127000" lvl="1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Data</a:t>
            </a:r>
          </a:p>
          <a:p>
            <a:pPr marL="127000" lvl="1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Hash</a:t>
            </a:r>
          </a:p>
          <a:p>
            <a:pPr marL="127000" lvl="1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Hash of previous block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33BB75-6B81-37B3-0A66-F94F25C67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9" y="776930"/>
            <a:ext cx="3126765" cy="158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939FFF-D432-5D42-BD39-82F20E6B12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t="15474" r="8006" b="16865"/>
          <a:stretch/>
        </p:blipFill>
        <p:spPr bwMode="auto">
          <a:xfrm>
            <a:off x="283552" y="3224526"/>
            <a:ext cx="4029076" cy="13717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1576B-4BD5-D8D3-4DE9-12B1C0726BBF}"/>
              </a:ext>
            </a:extLst>
          </p:cNvPr>
          <p:cNvSpPr txBox="1"/>
          <p:nvPr/>
        </p:nvSpPr>
        <p:spPr>
          <a:xfrm>
            <a:off x="4793456" y="2464594"/>
            <a:ext cx="4050506" cy="251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kỳ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, ta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truy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cập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tất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theo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liên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kết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 </a:t>
            </a:r>
          </a:p>
          <a:p>
            <a:pPr marL="285750" indent="-285750"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ea typeface="Noto Sans CJK SC"/>
              <a:cs typeface="Mangal" panose="02040503050203030202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Vì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vậy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cơ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sở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dữ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liệu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lưu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trữ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lịch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đẩy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đủ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xóa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tất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lần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tiên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D7B63D-1A3F-2440-476D-D70F7A5801FC}"/>
              </a:ext>
            </a:extLst>
          </p:cNvPr>
          <p:cNvSpPr txBox="1"/>
          <p:nvPr/>
        </p:nvSpPr>
        <p:spPr>
          <a:xfrm>
            <a:off x="782869" y="2420160"/>
            <a:ext cx="231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Hình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 1: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Thông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 tin Block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87CD9-C772-F86B-3A8E-441EF212D7D0}"/>
              </a:ext>
            </a:extLst>
          </p:cNvPr>
          <p:cNvSpPr txBox="1"/>
          <p:nvPr/>
        </p:nvSpPr>
        <p:spPr>
          <a:xfrm>
            <a:off x="300038" y="4636086"/>
            <a:ext cx="4139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</a:p>
        </p:txBody>
      </p:sp>
    </p:spTree>
    <p:extLst>
      <p:ext uri="{BB962C8B-B14F-4D97-AF65-F5344CB8AC3E}">
        <p14:creationId xmlns:p14="http://schemas.microsoft.com/office/powerpoint/2010/main" val="2935683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21.png">
            <a:extLst>
              <a:ext uri="{FF2B5EF4-FFF2-40B4-BE49-F238E27FC236}">
                <a16:creationId xmlns:a16="http://schemas.microsoft.com/office/drawing/2014/main" id="{EB62B969-2007-6B2A-43A6-5211928D4D7B}"/>
              </a:ext>
            </a:extLst>
          </p:cNvPr>
          <p:cNvPicPr/>
          <p:nvPr/>
        </p:nvPicPr>
        <p:blipFill rotWithShape="1">
          <a:blip r:embed="rId2"/>
          <a:srcRect r="8306"/>
          <a:stretch/>
        </p:blipFill>
        <p:spPr>
          <a:xfrm>
            <a:off x="4572000" y="936552"/>
            <a:ext cx="4162211" cy="3942625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B9FB02-FCD3-0CCA-281D-5DE24C7E1556}"/>
              </a:ext>
            </a:extLst>
          </p:cNvPr>
          <p:cNvSpPr txBox="1"/>
          <p:nvPr/>
        </p:nvSpPr>
        <p:spPr>
          <a:xfrm>
            <a:off x="500925" y="1193927"/>
            <a:ext cx="3478143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8C0FE3-63DB-4570-4937-924ED4DBF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3" r="15212"/>
          <a:stretch/>
        </p:blipFill>
        <p:spPr>
          <a:xfrm>
            <a:off x="358050" y="2965567"/>
            <a:ext cx="3873509" cy="160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660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B9FB02-FCD3-0CCA-281D-5DE24C7E1556}"/>
              </a:ext>
            </a:extLst>
          </p:cNvPr>
          <p:cNvSpPr txBox="1"/>
          <p:nvPr/>
        </p:nvSpPr>
        <p:spPr>
          <a:xfrm>
            <a:off x="283799" y="1258854"/>
            <a:ext cx="3478143" cy="275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Mua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claimLeftIdo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30.png">
            <a:extLst>
              <a:ext uri="{FF2B5EF4-FFF2-40B4-BE49-F238E27FC236}">
                <a16:creationId xmlns:a16="http://schemas.microsoft.com/office/drawing/2014/main" id="{81E9D214-0904-B635-6137-6A3E4B72BB7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622006" y="897585"/>
            <a:ext cx="3871047" cy="3903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65983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B9FB02-FCD3-0CCA-281D-5DE24C7E1556}"/>
              </a:ext>
            </a:extLst>
          </p:cNvPr>
          <p:cNvSpPr txBox="1"/>
          <p:nvPr/>
        </p:nvSpPr>
        <p:spPr>
          <a:xfrm>
            <a:off x="339218" y="967840"/>
            <a:ext cx="3796365" cy="361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calculateRateIdo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isIDOEnded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getLeftIDO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getTotalIDO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</p:txBody>
      </p:sp>
      <p:pic>
        <p:nvPicPr>
          <p:cNvPr id="5" name="image27.png">
            <a:extLst>
              <a:ext uri="{FF2B5EF4-FFF2-40B4-BE49-F238E27FC236}">
                <a16:creationId xmlns:a16="http://schemas.microsoft.com/office/drawing/2014/main" id="{C4C726E8-0E27-A383-9A2D-21368A1898A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371109" y="967842"/>
            <a:ext cx="4295126" cy="367343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58583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p67"/>
          <p:cNvSpPr/>
          <p:nvPr/>
        </p:nvSpPr>
        <p:spPr>
          <a:xfrm>
            <a:off x="4111982" y="3482287"/>
            <a:ext cx="3774417" cy="8234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67"/>
          <p:cNvSpPr txBox="1">
            <a:spLocks noGrp="1"/>
          </p:cNvSpPr>
          <p:nvPr>
            <p:ph type="title"/>
          </p:nvPr>
        </p:nvSpPr>
        <p:spPr>
          <a:xfrm>
            <a:off x="4000800" y="802675"/>
            <a:ext cx="38856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576" name="Google Shape;3576;p67"/>
          <p:cNvSpPr txBox="1">
            <a:spLocks noGrp="1"/>
          </p:cNvSpPr>
          <p:nvPr>
            <p:ph type="subTitle" idx="1"/>
          </p:nvPr>
        </p:nvSpPr>
        <p:spPr>
          <a:xfrm>
            <a:off x="4000800" y="1833175"/>
            <a:ext cx="3885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have any questions?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phulong1462000@gmail.com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8" name="Google Shape;3578;p67"/>
          <p:cNvSpPr/>
          <p:nvPr/>
        </p:nvSpPr>
        <p:spPr>
          <a:xfrm>
            <a:off x="4435834" y="3572983"/>
            <a:ext cx="596063" cy="587533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9" name="Google Shape;3579;p67"/>
          <p:cNvGrpSpPr/>
          <p:nvPr/>
        </p:nvGrpSpPr>
        <p:grpSpPr>
          <a:xfrm>
            <a:off x="5169107" y="3575097"/>
            <a:ext cx="596700" cy="586907"/>
            <a:chOff x="3303268" y="3817349"/>
            <a:chExt cx="346056" cy="345674"/>
          </a:xfrm>
        </p:grpSpPr>
        <p:sp>
          <p:nvSpPr>
            <p:cNvPr id="3580" name="Google Shape;3580;p6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4" name="Google Shape;3584;p67"/>
          <p:cNvGrpSpPr/>
          <p:nvPr/>
        </p:nvGrpSpPr>
        <p:grpSpPr>
          <a:xfrm>
            <a:off x="5965925" y="3585605"/>
            <a:ext cx="596700" cy="586907"/>
            <a:chOff x="3752358" y="3817349"/>
            <a:chExt cx="346056" cy="345674"/>
          </a:xfrm>
        </p:grpSpPr>
        <p:sp>
          <p:nvSpPr>
            <p:cNvPr id="3585" name="Google Shape;3585;p6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9" name="Google Shape;3589;p67"/>
          <p:cNvGrpSpPr/>
          <p:nvPr/>
        </p:nvGrpSpPr>
        <p:grpSpPr>
          <a:xfrm>
            <a:off x="6762743" y="3573366"/>
            <a:ext cx="596645" cy="586907"/>
            <a:chOff x="4201447" y="3817349"/>
            <a:chExt cx="346024" cy="345674"/>
          </a:xfrm>
        </p:grpSpPr>
        <p:sp>
          <p:nvSpPr>
            <p:cNvPr id="3590" name="Google Shape;3590;p67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7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92" name="Google Shape;3592;p67"/>
          <p:cNvPicPr preferRelativeResize="0"/>
          <p:nvPr/>
        </p:nvPicPr>
        <p:blipFill rotWithShape="1">
          <a:blip r:embed="rId3">
            <a:alphaModFix/>
          </a:blip>
          <a:srcRect l="11095" r="11095"/>
          <a:stretch/>
        </p:blipFill>
        <p:spPr>
          <a:xfrm rot="-505558">
            <a:off x="408781" y="1866589"/>
            <a:ext cx="2032223" cy="243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3" name="Google Shape;3593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13552" flipH="1">
            <a:off x="2048918" y="631668"/>
            <a:ext cx="1420853" cy="2435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4457088" y="21259"/>
            <a:ext cx="38412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5163113" y="676759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D7CA9-ACBF-C22C-E21D-DA65D0E47986}"/>
              </a:ext>
            </a:extLst>
          </p:cNvPr>
          <p:cNvSpPr txBox="1"/>
          <p:nvPr/>
        </p:nvSpPr>
        <p:spPr>
          <a:xfrm>
            <a:off x="3971925" y="1222305"/>
            <a:ext cx="4717679" cy="358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Phân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loại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	Public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và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Private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Arial"/>
              <a:buChar char="●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Arial"/>
              <a:buChar char="●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Cơ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chế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hoạt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lvl="1" algn="just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 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Khi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127000" lvl="1" algn="just">
              <a:buClr>
                <a:schemeClr val="accent1"/>
              </a:buClr>
              <a:buSzPts val="1600"/>
            </a:pPr>
            <a:endParaRPr lang="en-US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lvl="1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0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4457088" y="21259"/>
            <a:ext cx="38412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5170256" y="619609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D7CA9-ACBF-C22C-E21D-DA65D0E47986}"/>
              </a:ext>
            </a:extLst>
          </p:cNvPr>
          <p:cNvSpPr txBox="1"/>
          <p:nvPr/>
        </p:nvSpPr>
        <p:spPr>
          <a:xfrm>
            <a:off x="4052397" y="741826"/>
            <a:ext cx="4650582" cy="452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Ứng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dụng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thực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tiễn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của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công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nghệ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</a:t>
            </a:r>
            <a:b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</a:br>
            <a:r>
              <a:rPr lang="en-US" sz="18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 </a:t>
            </a:r>
            <a:r>
              <a:rPr lang="en-US" sz="18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(Manufacturing)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vụ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(Financial Services)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thuật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&amp;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Giải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(Art &amp; Recreation)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sóc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khỏe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(Healthcare)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hiểm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(Insurance)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lẻ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(Retail)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Khu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vực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(Public Sector)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(Property)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nghiệp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(Agricultural)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(Mining)</a:t>
            </a:r>
            <a:br>
              <a:rPr lang="en-US" sz="1600" kern="150" dirty="0">
                <a:latin typeface="Times New Roman" panose="02020603050405020304" pitchFamily="18" charset="0"/>
                <a:cs typeface="Mangal" panose="02040503050203030202" pitchFamily="18" charset="0"/>
              </a:rPr>
            </a:b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66708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4366319" y="3293825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4147919" y="1255325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khái niệm được sử dụng</a:t>
            </a:r>
            <a:endParaRPr sz="48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547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 rotWithShape="1">
          <a:blip r:embed="rId3">
            <a:alphaModFix/>
          </a:blip>
          <a:srcRect t="2171" b="2171"/>
          <a:stretch/>
        </p:blipFill>
        <p:spPr>
          <a:xfrm>
            <a:off x="5265707" y="531249"/>
            <a:ext cx="4119975" cy="40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46"/>
          <p:cNvSpPr txBox="1">
            <a:spLocks noGrp="1"/>
          </p:cNvSpPr>
          <p:nvPr>
            <p:ph type="title"/>
          </p:nvPr>
        </p:nvSpPr>
        <p:spPr>
          <a:xfrm>
            <a:off x="334606" y="0"/>
            <a:ext cx="4045200" cy="6875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về Token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5" name="Google Shape;1555;p46"/>
          <p:cNvSpPr txBox="1">
            <a:spLocks noGrp="1"/>
          </p:cNvSpPr>
          <p:nvPr>
            <p:ph type="subTitle" idx="1"/>
          </p:nvPr>
        </p:nvSpPr>
        <p:spPr>
          <a:xfrm>
            <a:off x="334606" y="1040377"/>
            <a:ext cx="4739841" cy="3879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</a:pPr>
            <a:r>
              <a:rPr lang="en-US" sz="1800" b="1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Token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 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loại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tài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sản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điện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tử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phát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hành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hoạt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động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nền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tảng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dự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sẵn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nhờ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tạo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ra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Smart Contract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sở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hữu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riêng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 </a:t>
            </a:r>
          </a:p>
          <a:p>
            <a:pPr marL="0" indent="0" algn="l">
              <a:spcBef>
                <a:spcPts val="125"/>
              </a:spcBef>
              <a:spcAft>
                <a:spcPts val="125"/>
              </a:spcAft>
            </a:pPr>
            <a:endParaRPr lang="en-US" sz="1800" kern="150" dirty="0">
              <a:effectLst/>
              <a:latin typeface="Times New Roman" panose="02020603050405020304" pitchFamily="18" charset="0"/>
              <a:ea typeface="Noto Sans CJK SC"/>
              <a:cs typeface="Mangal" panose="02040503050203030202" pitchFamily="18" charset="0"/>
            </a:endParaRPr>
          </a:p>
          <a:p>
            <a:pPr marL="0" indent="0" algn="l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</a:pP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Phổ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biến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phải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kể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đến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Ethereum.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0" lvl="0" indent="0" algn="l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</a:pPr>
            <a:r>
              <a:rPr lang="en-US" sz="1800" kern="150" dirty="0" err="1">
                <a:latin typeface="Times New Roman" panose="02020603050405020304" pitchFamily="18" charset="0"/>
                <a:cs typeface="Mangal" panose="02040503050203030202" pitchFamily="18" charset="0"/>
              </a:rPr>
              <a:t>Mã</a:t>
            </a:r>
            <a:r>
              <a:rPr lang="en-US" sz="1800" kern="150" dirty="0"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latin typeface="Times New Roman" panose="02020603050405020304" pitchFamily="18" charset="0"/>
                <a:cs typeface="Mangal" panose="02040503050203030202" pitchFamily="18" charset="0"/>
              </a:rPr>
              <a:t>thông</a:t>
            </a:r>
            <a:r>
              <a:rPr lang="en-US" sz="1800" kern="150" dirty="0"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latin typeface="Times New Roman" panose="02020603050405020304" pitchFamily="18" charset="0"/>
                <a:cs typeface="Mangal" panose="02040503050203030202" pitchFamily="18" charset="0"/>
              </a:rPr>
              <a:t>báo</a:t>
            </a:r>
            <a:r>
              <a:rPr lang="en-US" sz="1800" kern="150" dirty="0"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latin typeface="Times New Roman" panose="02020603050405020304" pitchFamily="18" charset="0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latin typeface="Times New Roman" panose="02020603050405020304" pitchFamily="18" charset="0"/>
                <a:cs typeface="Mangal" panose="02040503050203030202" pitchFamily="18" charset="0"/>
              </a:rPr>
              <a:t> Token </a:t>
            </a:r>
            <a:r>
              <a:rPr lang="en-US" sz="1800" kern="150" dirty="0" err="1">
                <a:latin typeface="Times New Roman" panose="02020603050405020304" pitchFamily="18" charset="0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latin typeface="Times New Roman" panose="02020603050405020304" pitchFamily="18" charset="0"/>
                <a:cs typeface="Mangal" panose="02040503050203030202" pitchFamily="18" charset="0"/>
              </a:rPr>
              <a:t>xây</a:t>
            </a:r>
            <a:r>
              <a:rPr lang="en-US" sz="1800" kern="150" dirty="0"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latin typeface="Times New Roman" panose="02020603050405020304" pitchFamily="18" charset="0"/>
                <a:cs typeface="Mangal" panose="02040503050203030202" pitchFamily="18" charset="0"/>
              </a:rPr>
              <a:t>dựng</a:t>
            </a:r>
            <a:r>
              <a:rPr lang="en-US" sz="1800" kern="150" dirty="0"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latin typeface="Times New Roman" panose="02020603050405020304" pitchFamily="18" charset="0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latin typeface="Times New Roman" panose="02020603050405020304" pitchFamily="18" charset="0"/>
                <a:cs typeface="Mangal" panose="02040503050203030202" pitchFamily="18" charset="0"/>
              </a:rPr>
              <a:t>nền</a:t>
            </a:r>
            <a:r>
              <a:rPr lang="en-US" sz="1800" kern="150" dirty="0"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latin typeface="Times New Roman" panose="02020603050405020304" pitchFamily="18" charset="0"/>
                <a:cs typeface="Mangal" panose="02040503050203030202" pitchFamily="18" charset="0"/>
              </a:rPr>
              <a:t>tảng</a:t>
            </a:r>
            <a:r>
              <a:rPr lang="en-US" sz="1800" kern="150" dirty="0">
                <a:latin typeface="Times New Roman" panose="02020603050405020304" pitchFamily="18" charset="0"/>
                <a:cs typeface="Mangal" panose="02040503050203030202" pitchFamily="18" charset="0"/>
              </a:rPr>
              <a:t> Ethereum </a:t>
            </a:r>
            <a:r>
              <a:rPr lang="en-US" sz="1800" kern="150" dirty="0" err="1">
                <a:latin typeface="Times New Roman" panose="02020603050405020304" pitchFamily="18" charset="0"/>
                <a:cs typeface="Mangal" panose="02040503050203030202" pitchFamily="18" charset="0"/>
              </a:rPr>
              <a:t>thông</a:t>
            </a:r>
            <a:r>
              <a:rPr lang="en-US" sz="1800" kern="150" dirty="0"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latin typeface="Times New Roman" panose="02020603050405020304" pitchFamily="18" charset="0"/>
                <a:cs typeface="Mangal" panose="02040503050203030202" pitchFamily="18" charset="0"/>
              </a:rPr>
              <a:t>thường</a:t>
            </a:r>
            <a:r>
              <a:rPr lang="en-US" sz="1800" kern="150" dirty="0"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latin typeface="Times New Roman" panose="02020603050405020304" pitchFamily="18" charset="0"/>
                <a:cs typeface="Mangal" panose="02040503050203030202" pitchFamily="18" charset="0"/>
              </a:rPr>
              <a:t>sẽ</a:t>
            </a:r>
            <a:r>
              <a:rPr lang="en-US" sz="1800" kern="150" dirty="0"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latin typeface="Times New Roman" panose="02020603050405020304" pitchFamily="18" charset="0"/>
                <a:cs typeface="Mangal" panose="02040503050203030202" pitchFamily="18" charset="0"/>
              </a:rPr>
              <a:t>là</a:t>
            </a:r>
            <a:r>
              <a:rPr lang="en-US" sz="1800" kern="150" dirty="0"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latin typeface="Times New Roman" panose="02020603050405020304" pitchFamily="18" charset="0"/>
                <a:cs typeface="Mangal" panose="02040503050203030202" pitchFamily="18" charset="0"/>
              </a:rPr>
              <a:t>chuẩn</a:t>
            </a:r>
            <a:r>
              <a:rPr lang="en-US" sz="1800" kern="150" dirty="0">
                <a:latin typeface="Times New Roman" panose="02020603050405020304" pitchFamily="18" charset="0"/>
                <a:cs typeface="Mangal" panose="02040503050203030202" pitchFamily="18" charset="0"/>
              </a:rPr>
              <a:t> ERC-20</a:t>
            </a:r>
            <a:endParaRPr lang="en" sz="1800" kern="150" dirty="0">
              <a:latin typeface="Times New Roman" panose="02020603050405020304" pitchFamily="18" charset="0"/>
              <a:cs typeface="Mangal" panose="02040503050203030202" pitchFamily="18" charset="0"/>
            </a:endParaRPr>
          </a:p>
        </p:txBody>
      </p:sp>
      <p:cxnSp>
        <p:nvCxnSpPr>
          <p:cNvPr id="1556" name="Google Shape;1556;p46"/>
          <p:cNvCxnSpPr>
            <a:cxnSpLocks/>
          </p:cNvCxnSpPr>
          <p:nvPr/>
        </p:nvCxnSpPr>
        <p:spPr>
          <a:xfrm flipV="1">
            <a:off x="778669" y="687581"/>
            <a:ext cx="3214687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rypto Mining Project Proposal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4581EB"/>
      </a:lt2>
      <a:accent1>
        <a:srgbClr val="F5C434"/>
      </a:accent1>
      <a:accent2>
        <a:srgbClr val="E69138"/>
      </a:accent2>
      <a:accent3>
        <a:srgbClr val="FEEC4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4081</Words>
  <Application>Microsoft Office PowerPoint</Application>
  <PresentationFormat>On-screen Show (16:9)</PresentationFormat>
  <Paragraphs>381</Paragraphs>
  <Slides>53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Liberation Serif</vt:lpstr>
      <vt:lpstr>Catamaran</vt:lpstr>
      <vt:lpstr>Wingdings</vt:lpstr>
      <vt:lpstr>Catamaran SemiBold</vt:lpstr>
      <vt:lpstr>Times New Roman</vt:lpstr>
      <vt:lpstr>Raleway Medium</vt:lpstr>
      <vt:lpstr>Russo One</vt:lpstr>
      <vt:lpstr>Catamaran Medium</vt:lpstr>
      <vt:lpstr>Unna</vt:lpstr>
      <vt:lpstr>Crypto Mining Project Proposal by Slidesgo</vt:lpstr>
      <vt:lpstr>Xây dựng hệ thống launchpad IDO  trên nền tảng EVM</vt:lpstr>
      <vt:lpstr>01</vt:lpstr>
      <vt:lpstr>Tổng quan  về Blockchain</vt:lpstr>
      <vt:lpstr>Blockchain</vt:lpstr>
      <vt:lpstr>Blockchain</vt:lpstr>
      <vt:lpstr>Blockchain</vt:lpstr>
      <vt:lpstr>Blockchain</vt:lpstr>
      <vt:lpstr>Các khái niệm được sử dụng</vt:lpstr>
      <vt:lpstr>Giới thiệu về Token</vt:lpstr>
      <vt:lpstr>PowerPoint Presentation</vt:lpstr>
      <vt:lpstr>PowerPoint Presentation</vt:lpstr>
      <vt:lpstr>Giới thiệu DEX (sàn giao dịch phi tập trung)</vt:lpstr>
      <vt:lpstr>Giới thiệu DEX (sàn giao dịch phi tập trung)</vt:lpstr>
      <vt:lpstr>Giới thiệu DeFi ( Decentralized Finance )</vt:lpstr>
      <vt:lpstr>PowerPoint Presentation</vt:lpstr>
      <vt:lpstr>PowerPoint Presentation</vt:lpstr>
      <vt:lpstr>Giới thiệu về Ethereum</vt:lpstr>
      <vt:lpstr>Giới thiệu về Ethereum Virtual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Xây dựng  hệ thống launchpad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Management Project Proposal</dc:title>
  <dc:creator>Long</dc:creator>
  <cp:lastModifiedBy>Long</cp:lastModifiedBy>
  <cp:revision>94</cp:revision>
  <dcterms:modified xsi:type="dcterms:W3CDTF">2022-09-05T16:09:46Z</dcterms:modified>
</cp:coreProperties>
</file>